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4" r:id="rId38"/>
    <p:sldId id="295" r:id="rId39"/>
    <p:sldId id="297" r:id="rId40"/>
    <p:sldId id="299" r:id="rId41"/>
    <p:sldId id="298"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E9B65-E8A1-41E6-AB13-7204BB9A1A9B}" v="61" dt="2020-10-20T15:43:33.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97086-93FE-47F7-9C8F-E1523E88F6D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425F396-C896-475A-AE55-9CED301C44BC}">
      <dgm:prSet/>
      <dgm:spPr/>
      <dgm:t>
        <a:bodyPr/>
        <a:lstStyle/>
        <a:p>
          <a:r>
            <a:rPr lang="en-US" b="1"/>
            <a:t>Q24. In the depletion region of a pn junction, there is a shortage of ……..</a:t>
          </a:r>
          <a:endParaRPr lang="en-US"/>
        </a:p>
      </dgm:t>
    </dgm:pt>
    <dgm:pt modelId="{6B8D16AE-24B5-4F48-B506-6AD4058CE801}" type="parTrans" cxnId="{6BFA3BD6-32A7-44E1-90B8-CC75078E2623}">
      <dgm:prSet/>
      <dgm:spPr/>
      <dgm:t>
        <a:bodyPr/>
        <a:lstStyle/>
        <a:p>
          <a:endParaRPr lang="en-US"/>
        </a:p>
      </dgm:t>
    </dgm:pt>
    <dgm:pt modelId="{9CF3C857-2A38-44DE-B54F-77D5AF17D3F9}" type="sibTrans" cxnId="{6BFA3BD6-32A7-44E1-90B8-CC75078E2623}">
      <dgm:prSet/>
      <dgm:spPr/>
      <dgm:t>
        <a:bodyPr/>
        <a:lstStyle/>
        <a:p>
          <a:endParaRPr lang="en-US"/>
        </a:p>
      </dgm:t>
    </dgm:pt>
    <dgm:pt modelId="{06DCD3FF-4CDB-4287-A8B5-1A9621499B2E}">
      <dgm:prSet/>
      <dgm:spPr/>
      <dgm:t>
        <a:bodyPr/>
        <a:lstStyle/>
        <a:p>
          <a:r>
            <a:rPr lang="en-US"/>
            <a:t>Acceptor ions</a:t>
          </a:r>
        </a:p>
      </dgm:t>
    </dgm:pt>
    <dgm:pt modelId="{42AD10F2-401E-4F5D-AF37-84A054A0AD1B}" type="parTrans" cxnId="{B962A39A-A9C2-4A36-B4E9-D870F8FE40FB}">
      <dgm:prSet/>
      <dgm:spPr/>
      <dgm:t>
        <a:bodyPr/>
        <a:lstStyle/>
        <a:p>
          <a:endParaRPr lang="en-US"/>
        </a:p>
      </dgm:t>
    </dgm:pt>
    <dgm:pt modelId="{363FCB01-3519-417B-9CFD-2C4CC42B1792}" type="sibTrans" cxnId="{B962A39A-A9C2-4A36-B4E9-D870F8FE40FB}">
      <dgm:prSet/>
      <dgm:spPr/>
      <dgm:t>
        <a:bodyPr/>
        <a:lstStyle/>
        <a:p>
          <a:endParaRPr lang="en-US"/>
        </a:p>
      </dgm:t>
    </dgm:pt>
    <dgm:pt modelId="{FB9969CB-1CE0-4C5B-B11E-8AD42BD9E3D6}">
      <dgm:prSet/>
      <dgm:spPr/>
      <dgm:t>
        <a:bodyPr/>
        <a:lstStyle/>
        <a:p>
          <a:r>
            <a:rPr lang="en-US"/>
            <a:t>Holes and electrons</a:t>
          </a:r>
        </a:p>
      </dgm:t>
    </dgm:pt>
    <dgm:pt modelId="{E5201B4C-AE28-4F78-97CA-43D1741147D1}" type="parTrans" cxnId="{DD641724-6BF8-4708-974A-C955C7AD245F}">
      <dgm:prSet/>
      <dgm:spPr/>
      <dgm:t>
        <a:bodyPr/>
        <a:lstStyle/>
        <a:p>
          <a:endParaRPr lang="en-US"/>
        </a:p>
      </dgm:t>
    </dgm:pt>
    <dgm:pt modelId="{E63CAEC7-BEFB-4739-9B99-2CA3C71F791E}" type="sibTrans" cxnId="{DD641724-6BF8-4708-974A-C955C7AD245F}">
      <dgm:prSet/>
      <dgm:spPr/>
      <dgm:t>
        <a:bodyPr/>
        <a:lstStyle/>
        <a:p>
          <a:endParaRPr lang="en-US"/>
        </a:p>
      </dgm:t>
    </dgm:pt>
    <dgm:pt modelId="{C510CBE3-7D50-4B50-8116-C9D0A36BE673}">
      <dgm:prSet/>
      <dgm:spPr/>
      <dgm:t>
        <a:bodyPr/>
        <a:lstStyle/>
        <a:p>
          <a:r>
            <a:rPr lang="en-US"/>
            <a:t>Donor ions</a:t>
          </a:r>
        </a:p>
      </dgm:t>
    </dgm:pt>
    <dgm:pt modelId="{E704A283-9BD2-4000-9C6C-BEC2249B0BC7}" type="parTrans" cxnId="{D9C399FC-968D-423D-9A00-3BEAE46750EC}">
      <dgm:prSet/>
      <dgm:spPr/>
      <dgm:t>
        <a:bodyPr/>
        <a:lstStyle/>
        <a:p>
          <a:endParaRPr lang="en-US"/>
        </a:p>
      </dgm:t>
    </dgm:pt>
    <dgm:pt modelId="{A5254574-3FAF-4724-9DF1-37818DD20757}" type="sibTrans" cxnId="{D9C399FC-968D-423D-9A00-3BEAE46750EC}">
      <dgm:prSet/>
      <dgm:spPr/>
      <dgm:t>
        <a:bodyPr/>
        <a:lstStyle/>
        <a:p>
          <a:endParaRPr lang="en-US"/>
        </a:p>
      </dgm:t>
    </dgm:pt>
    <dgm:pt modelId="{2E7118DB-E0BD-4B1F-AE46-B69995B45656}">
      <dgm:prSet/>
      <dgm:spPr/>
      <dgm:t>
        <a:bodyPr/>
        <a:lstStyle/>
        <a:p>
          <a:r>
            <a:rPr lang="en-US"/>
            <a:t>None of the above</a:t>
          </a:r>
        </a:p>
      </dgm:t>
    </dgm:pt>
    <dgm:pt modelId="{227524E8-AC46-4196-A443-12FEC005191B}" type="parTrans" cxnId="{D2136C94-D542-45E7-BA8A-5FBF35B2E67C}">
      <dgm:prSet/>
      <dgm:spPr/>
      <dgm:t>
        <a:bodyPr/>
        <a:lstStyle/>
        <a:p>
          <a:endParaRPr lang="en-US"/>
        </a:p>
      </dgm:t>
    </dgm:pt>
    <dgm:pt modelId="{AF1C9682-BE03-4EC8-93A4-95693B604F62}" type="sibTrans" cxnId="{D2136C94-D542-45E7-BA8A-5FBF35B2E67C}">
      <dgm:prSet/>
      <dgm:spPr/>
      <dgm:t>
        <a:bodyPr/>
        <a:lstStyle/>
        <a:p>
          <a:endParaRPr lang="en-US"/>
        </a:p>
      </dgm:t>
    </dgm:pt>
    <dgm:pt modelId="{A9EC7837-A720-4522-B087-48ADEFAB246D}">
      <dgm:prSet/>
      <dgm:spPr/>
      <dgm:t>
        <a:bodyPr/>
        <a:lstStyle/>
        <a:p>
          <a:r>
            <a:rPr lang="en-US" b="1"/>
            <a:t>Answer : 2</a:t>
          </a:r>
          <a:endParaRPr lang="en-US"/>
        </a:p>
      </dgm:t>
    </dgm:pt>
    <dgm:pt modelId="{DB1A6CBC-A201-4BB3-A5AC-F3ABAAA2E1FD}" type="parTrans" cxnId="{92443303-08AF-43F8-A108-54CFD8AC5517}">
      <dgm:prSet/>
      <dgm:spPr/>
      <dgm:t>
        <a:bodyPr/>
        <a:lstStyle/>
        <a:p>
          <a:endParaRPr lang="en-US"/>
        </a:p>
      </dgm:t>
    </dgm:pt>
    <dgm:pt modelId="{E51319BE-45F4-45DD-9BBF-F6CF4B153517}" type="sibTrans" cxnId="{92443303-08AF-43F8-A108-54CFD8AC5517}">
      <dgm:prSet/>
      <dgm:spPr/>
      <dgm:t>
        <a:bodyPr/>
        <a:lstStyle/>
        <a:p>
          <a:endParaRPr lang="en-US"/>
        </a:p>
      </dgm:t>
    </dgm:pt>
    <dgm:pt modelId="{97125AD2-6C87-4B39-9291-F9D413E014AF}" type="pres">
      <dgm:prSet presAssocID="{14097086-93FE-47F7-9C8F-E1523E88F6D3}" presName="linear" presStyleCnt="0">
        <dgm:presLayoutVars>
          <dgm:animLvl val="lvl"/>
          <dgm:resizeHandles val="exact"/>
        </dgm:presLayoutVars>
      </dgm:prSet>
      <dgm:spPr/>
    </dgm:pt>
    <dgm:pt modelId="{10270156-7EBA-4DFD-9A3F-A6650992644D}" type="pres">
      <dgm:prSet presAssocID="{9425F396-C896-475A-AE55-9CED301C44BC}" presName="parentText" presStyleLbl="node1" presStyleIdx="0" presStyleCnt="6">
        <dgm:presLayoutVars>
          <dgm:chMax val="0"/>
          <dgm:bulletEnabled val="1"/>
        </dgm:presLayoutVars>
      </dgm:prSet>
      <dgm:spPr/>
    </dgm:pt>
    <dgm:pt modelId="{B71B28E1-86E1-4567-AC5F-5BB759CFCD8C}" type="pres">
      <dgm:prSet presAssocID="{9CF3C857-2A38-44DE-B54F-77D5AF17D3F9}" presName="spacer" presStyleCnt="0"/>
      <dgm:spPr/>
    </dgm:pt>
    <dgm:pt modelId="{BB94C67D-A5EE-44C8-AFB7-21EFED3E6952}" type="pres">
      <dgm:prSet presAssocID="{06DCD3FF-4CDB-4287-A8B5-1A9621499B2E}" presName="parentText" presStyleLbl="node1" presStyleIdx="1" presStyleCnt="6">
        <dgm:presLayoutVars>
          <dgm:chMax val="0"/>
          <dgm:bulletEnabled val="1"/>
        </dgm:presLayoutVars>
      </dgm:prSet>
      <dgm:spPr/>
    </dgm:pt>
    <dgm:pt modelId="{3F99C5A7-2497-478C-A10B-9FE852CD8F4A}" type="pres">
      <dgm:prSet presAssocID="{363FCB01-3519-417B-9CFD-2C4CC42B1792}" presName="spacer" presStyleCnt="0"/>
      <dgm:spPr/>
    </dgm:pt>
    <dgm:pt modelId="{02E5BCF3-116F-4E42-A7CC-B807A0578828}" type="pres">
      <dgm:prSet presAssocID="{FB9969CB-1CE0-4C5B-B11E-8AD42BD9E3D6}" presName="parentText" presStyleLbl="node1" presStyleIdx="2" presStyleCnt="6">
        <dgm:presLayoutVars>
          <dgm:chMax val="0"/>
          <dgm:bulletEnabled val="1"/>
        </dgm:presLayoutVars>
      </dgm:prSet>
      <dgm:spPr/>
    </dgm:pt>
    <dgm:pt modelId="{A9FA80FF-FEBF-4D28-8A25-378E7929A800}" type="pres">
      <dgm:prSet presAssocID="{E63CAEC7-BEFB-4739-9B99-2CA3C71F791E}" presName="spacer" presStyleCnt="0"/>
      <dgm:spPr/>
    </dgm:pt>
    <dgm:pt modelId="{79C0C638-FBDD-4AF4-A1C4-BB064FAE5A8E}" type="pres">
      <dgm:prSet presAssocID="{C510CBE3-7D50-4B50-8116-C9D0A36BE673}" presName="parentText" presStyleLbl="node1" presStyleIdx="3" presStyleCnt="6">
        <dgm:presLayoutVars>
          <dgm:chMax val="0"/>
          <dgm:bulletEnabled val="1"/>
        </dgm:presLayoutVars>
      </dgm:prSet>
      <dgm:spPr/>
    </dgm:pt>
    <dgm:pt modelId="{EC80B78F-99DF-4455-9D72-43B6B8B82175}" type="pres">
      <dgm:prSet presAssocID="{A5254574-3FAF-4724-9DF1-37818DD20757}" presName="spacer" presStyleCnt="0"/>
      <dgm:spPr/>
    </dgm:pt>
    <dgm:pt modelId="{FCC38DEC-E03A-483B-A8F4-401B8F04C8AC}" type="pres">
      <dgm:prSet presAssocID="{2E7118DB-E0BD-4B1F-AE46-B69995B45656}" presName="parentText" presStyleLbl="node1" presStyleIdx="4" presStyleCnt="6">
        <dgm:presLayoutVars>
          <dgm:chMax val="0"/>
          <dgm:bulletEnabled val="1"/>
        </dgm:presLayoutVars>
      </dgm:prSet>
      <dgm:spPr/>
    </dgm:pt>
    <dgm:pt modelId="{348878D9-C152-4C8A-9C88-AAB8A1A95ED6}" type="pres">
      <dgm:prSet presAssocID="{AF1C9682-BE03-4EC8-93A4-95693B604F62}" presName="spacer" presStyleCnt="0"/>
      <dgm:spPr/>
    </dgm:pt>
    <dgm:pt modelId="{7C4FD929-1BF9-4A05-B88D-DFDBDA99A567}" type="pres">
      <dgm:prSet presAssocID="{A9EC7837-A720-4522-B087-48ADEFAB246D}" presName="parentText" presStyleLbl="node1" presStyleIdx="5" presStyleCnt="6">
        <dgm:presLayoutVars>
          <dgm:chMax val="0"/>
          <dgm:bulletEnabled val="1"/>
        </dgm:presLayoutVars>
      </dgm:prSet>
      <dgm:spPr/>
    </dgm:pt>
  </dgm:ptLst>
  <dgm:cxnLst>
    <dgm:cxn modelId="{92443303-08AF-43F8-A108-54CFD8AC5517}" srcId="{14097086-93FE-47F7-9C8F-E1523E88F6D3}" destId="{A9EC7837-A720-4522-B087-48ADEFAB246D}" srcOrd="5" destOrd="0" parTransId="{DB1A6CBC-A201-4BB3-A5AC-F3ABAAA2E1FD}" sibTransId="{E51319BE-45F4-45DD-9BBF-F6CF4B153517}"/>
    <dgm:cxn modelId="{E2D6B30E-0A6E-4DEC-8AFC-8CAEB69BF0B7}" type="presOf" srcId="{FB9969CB-1CE0-4C5B-B11E-8AD42BD9E3D6}" destId="{02E5BCF3-116F-4E42-A7CC-B807A0578828}" srcOrd="0" destOrd="0" presId="urn:microsoft.com/office/officeart/2005/8/layout/vList2"/>
    <dgm:cxn modelId="{5774EB14-B4AF-4F2F-A6B0-32038DAE2DED}" type="presOf" srcId="{A9EC7837-A720-4522-B087-48ADEFAB246D}" destId="{7C4FD929-1BF9-4A05-B88D-DFDBDA99A567}" srcOrd="0" destOrd="0" presId="urn:microsoft.com/office/officeart/2005/8/layout/vList2"/>
    <dgm:cxn modelId="{DD641724-6BF8-4708-974A-C955C7AD245F}" srcId="{14097086-93FE-47F7-9C8F-E1523E88F6D3}" destId="{FB9969CB-1CE0-4C5B-B11E-8AD42BD9E3D6}" srcOrd="2" destOrd="0" parTransId="{E5201B4C-AE28-4F78-97CA-43D1741147D1}" sibTransId="{E63CAEC7-BEFB-4739-9B99-2CA3C71F791E}"/>
    <dgm:cxn modelId="{310B103C-C0C3-4CCB-A623-89D05588FD06}" type="presOf" srcId="{2E7118DB-E0BD-4B1F-AE46-B69995B45656}" destId="{FCC38DEC-E03A-483B-A8F4-401B8F04C8AC}" srcOrd="0" destOrd="0" presId="urn:microsoft.com/office/officeart/2005/8/layout/vList2"/>
    <dgm:cxn modelId="{61FA6B69-EC20-4494-885C-3344833F935D}" type="presOf" srcId="{9425F396-C896-475A-AE55-9CED301C44BC}" destId="{10270156-7EBA-4DFD-9A3F-A6650992644D}" srcOrd="0" destOrd="0" presId="urn:microsoft.com/office/officeart/2005/8/layout/vList2"/>
    <dgm:cxn modelId="{5DE95378-D8F8-4CA1-8133-683F0C5B991B}" type="presOf" srcId="{14097086-93FE-47F7-9C8F-E1523E88F6D3}" destId="{97125AD2-6C87-4B39-9291-F9D413E014AF}" srcOrd="0" destOrd="0" presId="urn:microsoft.com/office/officeart/2005/8/layout/vList2"/>
    <dgm:cxn modelId="{9A325488-BDCF-4E2F-907A-474ECBD4D794}" type="presOf" srcId="{C510CBE3-7D50-4B50-8116-C9D0A36BE673}" destId="{79C0C638-FBDD-4AF4-A1C4-BB064FAE5A8E}" srcOrd="0" destOrd="0" presId="urn:microsoft.com/office/officeart/2005/8/layout/vList2"/>
    <dgm:cxn modelId="{D2136C94-D542-45E7-BA8A-5FBF35B2E67C}" srcId="{14097086-93FE-47F7-9C8F-E1523E88F6D3}" destId="{2E7118DB-E0BD-4B1F-AE46-B69995B45656}" srcOrd="4" destOrd="0" parTransId="{227524E8-AC46-4196-A443-12FEC005191B}" sibTransId="{AF1C9682-BE03-4EC8-93A4-95693B604F62}"/>
    <dgm:cxn modelId="{B962A39A-A9C2-4A36-B4E9-D870F8FE40FB}" srcId="{14097086-93FE-47F7-9C8F-E1523E88F6D3}" destId="{06DCD3FF-4CDB-4287-A8B5-1A9621499B2E}" srcOrd="1" destOrd="0" parTransId="{42AD10F2-401E-4F5D-AF37-84A054A0AD1B}" sibTransId="{363FCB01-3519-417B-9CFD-2C4CC42B1792}"/>
    <dgm:cxn modelId="{042A77D1-4EB5-4666-BC9A-BBB2CFF85F7B}" type="presOf" srcId="{06DCD3FF-4CDB-4287-A8B5-1A9621499B2E}" destId="{BB94C67D-A5EE-44C8-AFB7-21EFED3E6952}" srcOrd="0" destOrd="0" presId="urn:microsoft.com/office/officeart/2005/8/layout/vList2"/>
    <dgm:cxn modelId="{6BFA3BD6-32A7-44E1-90B8-CC75078E2623}" srcId="{14097086-93FE-47F7-9C8F-E1523E88F6D3}" destId="{9425F396-C896-475A-AE55-9CED301C44BC}" srcOrd="0" destOrd="0" parTransId="{6B8D16AE-24B5-4F48-B506-6AD4058CE801}" sibTransId="{9CF3C857-2A38-44DE-B54F-77D5AF17D3F9}"/>
    <dgm:cxn modelId="{D9C399FC-968D-423D-9A00-3BEAE46750EC}" srcId="{14097086-93FE-47F7-9C8F-E1523E88F6D3}" destId="{C510CBE3-7D50-4B50-8116-C9D0A36BE673}" srcOrd="3" destOrd="0" parTransId="{E704A283-9BD2-4000-9C6C-BEC2249B0BC7}" sibTransId="{A5254574-3FAF-4724-9DF1-37818DD20757}"/>
    <dgm:cxn modelId="{7ECC0FE2-ADCD-4F02-A066-9671921E876D}" type="presParOf" srcId="{97125AD2-6C87-4B39-9291-F9D413E014AF}" destId="{10270156-7EBA-4DFD-9A3F-A6650992644D}" srcOrd="0" destOrd="0" presId="urn:microsoft.com/office/officeart/2005/8/layout/vList2"/>
    <dgm:cxn modelId="{82156284-EE8E-45E6-81B3-056FD37A1591}" type="presParOf" srcId="{97125AD2-6C87-4B39-9291-F9D413E014AF}" destId="{B71B28E1-86E1-4567-AC5F-5BB759CFCD8C}" srcOrd="1" destOrd="0" presId="urn:microsoft.com/office/officeart/2005/8/layout/vList2"/>
    <dgm:cxn modelId="{D3538085-D31C-4A9A-A503-402F19C186BB}" type="presParOf" srcId="{97125AD2-6C87-4B39-9291-F9D413E014AF}" destId="{BB94C67D-A5EE-44C8-AFB7-21EFED3E6952}" srcOrd="2" destOrd="0" presId="urn:microsoft.com/office/officeart/2005/8/layout/vList2"/>
    <dgm:cxn modelId="{36C9EC3F-09D5-415E-A9E9-F5CEB485D12A}" type="presParOf" srcId="{97125AD2-6C87-4B39-9291-F9D413E014AF}" destId="{3F99C5A7-2497-478C-A10B-9FE852CD8F4A}" srcOrd="3" destOrd="0" presId="urn:microsoft.com/office/officeart/2005/8/layout/vList2"/>
    <dgm:cxn modelId="{3DA2E9B6-3CD5-4CBF-9CB4-A66F23103305}" type="presParOf" srcId="{97125AD2-6C87-4B39-9291-F9D413E014AF}" destId="{02E5BCF3-116F-4E42-A7CC-B807A0578828}" srcOrd="4" destOrd="0" presId="urn:microsoft.com/office/officeart/2005/8/layout/vList2"/>
    <dgm:cxn modelId="{BFDB138C-1E07-4A83-B525-A30145846870}" type="presParOf" srcId="{97125AD2-6C87-4B39-9291-F9D413E014AF}" destId="{A9FA80FF-FEBF-4D28-8A25-378E7929A800}" srcOrd="5" destOrd="0" presId="urn:microsoft.com/office/officeart/2005/8/layout/vList2"/>
    <dgm:cxn modelId="{427AF77B-971A-46E1-BF40-8D5A4B348C32}" type="presParOf" srcId="{97125AD2-6C87-4B39-9291-F9D413E014AF}" destId="{79C0C638-FBDD-4AF4-A1C4-BB064FAE5A8E}" srcOrd="6" destOrd="0" presId="urn:microsoft.com/office/officeart/2005/8/layout/vList2"/>
    <dgm:cxn modelId="{98E23D3F-7641-4123-A541-1086F9160A04}" type="presParOf" srcId="{97125AD2-6C87-4B39-9291-F9D413E014AF}" destId="{EC80B78F-99DF-4455-9D72-43B6B8B82175}" srcOrd="7" destOrd="0" presId="urn:microsoft.com/office/officeart/2005/8/layout/vList2"/>
    <dgm:cxn modelId="{AF3A47D3-99F0-49B9-8B8D-54109A676EBD}" type="presParOf" srcId="{97125AD2-6C87-4B39-9291-F9D413E014AF}" destId="{FCC38DEC-E03A-483B-A8F4-401B8F04C8AC}" srcOrd="8" destOrd="0" presId="urn:microsoft.com/office/officeart/2005/8/layout/vList2"/>
    <dgm:cxn modelId="{B0F0AE65-DC6E-4625-B9E4-4062E2F32DDB}" type="presParOf" srcId="{97125AD2-6C87-4B39-9291-F9D413E014AF}" destId="{348878D9-C152-4C8A-9C88-AAB8A1A95ED6}" srcOrd="9" destOrd="0" presId="urn:microsoft.com/office/officeart/2005/8/layout/vList2"/>
    <dgm:cxn modelId="{01F29FA0-91EA-4DB6-BC7F-34C1A041E555}" type="presParOf" srcId="{97125AD2-6C87-4B39-9291-F9D413E014AF}" destId="{7C4FD929-1BF9-4A05-B88D-DFDBDA99A56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285A19-8433-47DD-A1D4-ACBD5CCDCA68}"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62E8A050-2F85-4261-A50D-03C85BB68C78}">
      <dgm:prSet/>
      <dgm:spPr/>
      <dgm:t>
        <a:bodyPr/>
        <a:lstStyle/>
        <a:p>
          <a:r>
            <a:rPr lang="en-US" b="1"/>
            <a:t>Q25. A reverse bias pn junction has …………</a:t>
          </a:r>
          <a:endParaRPr lang="en-US"/>
        </a:p>
      </dgm:t>
    </dgm:pt>
    <dgm:pt modelId="{C9DF0B1F-3C50-4678-8600-032B8564BAAF}" type="parTrans" cxnId="{89AFE91B-F73C-442D-9CD8-99B99CA2F70D}">
      <dgm:prSet/>
      <dgm:spPr/>
      <dgm:t>
        <a:bodyPr/>
        <a:lstStyle/>
        <a:p>
          <a:endParaRPr lang="en-US"/>
        </a:p>
      </dgm:t>
    </dgm:pt>
    <dgm:pt modelId="{924AF8A2-BCB6-4A56-B44B-02C3C16646CA}" type="sibTrans" cxnId="{89AFE91B-F73C-442D-9CD8-99B99CA2F70D}">
      <dgm:prSet/>
      <dgm:spPr/>
      <dgm:t>
        <a:bodyPr/>
        <a:lstStyle/>
        <a:p>
          <a:endParaRPr lang="en-US"/>
        </a:p>
      </dgm:t>
    </dgm:pt>
    <dgm:pt modelId="{BCABD1F4-5B05-4E33-9AFA-AC54288AC0AB}">
      <dgm:prSet/>
      <dgm:spPr/>
      <dgm:t>
        <a:bodyPr/>
        <a:lstStyle/>
        <a:p>
          <a:r>
            <a:rPr lang="en-US"/>
            <a:t>Very narrow depletion layer</a:t>
          </a:r>
        </a:p>
      </dgm:t>
    </dgm:pt>
    <dgm:pt modelId="{874651E5-728D-4705-AC9C-3BB611099EA2}" type="parTrans" cxnId="{1AC7FE90-FDEF-475C-B47D-86756462BEB2}">
      <dgm:prSet/>
      <dgm:spPr/>
      <dgm:t>
        <a:bodyPr/>
        <a:lstStyle/>
        <a:p>
          <a:endParaRPr lang="en-US"/>
        </a:p>
      </dgm:t>
    </dgm:pt>
    <dgm:pt modelId="{A7116863-573D-4684-AECC-3F58B3515471}" type="sibTrans" cxnId="{1AC7FE90-FDEF-475C-B47D-86756462BEB2}">
      <dgm:prSet/>
      <dgm:spPr/>
      <dgm:t>
        <a:bodyPr/>
        <a:lstStyle/>
        <a:p>
          <a:endParaRPr lang="en-US"/>
        </a:p>
      </dgm:t>
    </dgm:pt>
    <dgm:pt modelId="{FEE11CB8-D129-45D6-93F1-CB8BC60BA2EF}">
      <dgm:prSet/>
      <dgm:spPr/>
      <dgm:t>
        <a:bodyPr/>
        <a:lstStyle/>
        <a:p>
          <a:r>
            <a:rPr lang="en-US"/>
            <a:t>Almost no current</a:t>
          </a:r>
        </a:p>
      </dgm:t>
    </dgm:pt>
    <dgm:pt modelId="{ABD238EE-89F7-473F-AA98-7BEBA4A44C21}" type="parTrans" cxnId="{2A85AC93-F56E-4EC8-AF5A-66AB246F7935}">
      <dgm:prSet/>
      <dgm:spPr/>
      <dgm:t>
        <a:bodyPr/>
        <a:lstStyle/>
        <a:p>
          <a:endParaRPr lang="en-US"/>
        </a:p>
      </dgm:t>
    </dgm:pt>
    <dgm:pt modelId="{301B8262-F1F6-4751-809B-ACDF61B36FC6}" type="sibTrans" cxnId="{2A85AC93-F56E-4EC8-AF5A-66AB246F7935}">
      <dgm:prSet/>
      <dgm:spPr/>
      <dgm:t>
        <a:bodyPr/>
        <a:lstStyle/>
        <a:p>
          <a:endParaRPr lang="en-US"/>
        </a:p>
      </dgm:t>
    </dgm:pt>
    <dgm:pt modelId="{98AE1180-72C6-46EF-9FF1-1CD393C7CC28}">
      <dgm:prSet/>
      <dgm:spPr/>
      <dgm:t>
        <a:bodyPr/>
        <a:lstStyle/>
        <a:p>
          <a:r>
            <a:rPr lang="en-US"/>
            <a:t>Very low resistance</a:t>
          </a:r>
        </a:p>
      </dgm:t>
    </dgm:pt>
    <dgm:pt modelId="{0666DFFF-2FA9-42A7-B49C-8C15D2F1F0F8}" type="parTrans" cxnId="{48A15FF7-05B4-4DDA-9015-160B3735F775}">
      <dgm:prSet/>
      <dgm:spPr/>
      <dgm:t>
        <a:bodyPr/>
        <a:lstStyle/>
        <a:p>
          <a:endParaRPr lang="en-US"/>
        </a:p>
      </dgm:t>
    </dgm:pt>
    <dgm:pt modelId="{B6FCED31-2BCA-4CE7-A1F9-CB94D5AACD0A}" type="sibTrans" cxnId="{48A15FF7-05B4-4DDA-9015-160B3735F775}">
      <dgm:prSet/>
      <dgm:spPr/>
      <dgm:t>
        <a:bodyPr/>
        <a:lstStyle/>
        <a:p>
          <a:endParaRPr lang="en-US"/>
        </a:p>
      </dgm:t>
    </dgm:pt>
    <dgm:pt modelId="{6BC8441A-B058-43D0-B995-424E6B2660CE}">
      <dgm:prSet/>
      <dgm:spPr/>
      <dgm:t>
        <a:bodyPr/>
        <a:lstStyle/>
        <a:p>
          <a:r>
            <a:rPr lang="en-US"/>
            <a:t>Large current flow</a:t>
          </a:r>
        </a:p>
      </dgm:t>
    </dgm:pt>
    <dgm:pt modelId="{B6BAD04B-3B80-4C9D-B4A7-2CFFEB11398E}" type="parTrans" cxnId="{B69EBE5F-4F09-4F7B-9D3E-B323DE2C3FE8}">
      <dgm:prSet/>
      <dgm:spPr/>
      <dgm:t>
        <a:bodyPr/>
        <a:lstStyle/>
        <a:p>
          <a:endParaRPr lang="en-US"/>
        </a:p>
      </dgm:t>
    </dgm:pt>
    <dgm:pt modelId="{4D44FFCB-E094-48DC-BCF1-CFA4CA1F5A8E}" type="sibTrans" cxnId="{B69EBE5F-4F09-4F7B-9D3E-B323DE2C3FE8}">
      <dgm:prSet/>
      <dgm:spPr/>
      <dgm:t>
        <a:bodyPr/>
        <a:lstStyle/>
        <a:p>
          <a:endParaRPr lang="en-US"/>
        </a:p>
      </dgm:t>
    </dgm:pt>
    <dgm:pt modelId="{C458225A-EBA9-4763-9544-A1110F3B279F}">
      <dgm:prSet/>
      <dgm:spPr/>
      <dgm:t>
        <a:bodyPr/>
        <a:lstStyle/>
        <a:p>
          <a:r>
            <a:rPr lang="en-US" b="1"/>
            <a:t>Answer : 2</a:t>
          </a:r>
          <a:endParaRPr lang="en-US"/>
        </a:p>
      </dgm:t>
    </dgm:pt>
    <dgm:pt modelId="{529794B5-1DAC-4F2C-A5E3-CB91266946A6}" type="parTrans" cxnId="{0AA71B2F-BFB5-40E1-9FAE-812439EBA00E}">
      <dgm:prSet/>
      <dgm:spPr/>
      <dgm:t>
        <a:bodyPr/>
        <a:lstStyle/>
        <a:p>
          <a:endParaRPr lang="en-US"/>
        </a:p>
      </dgm:t>
    </dgm:pt>
    <dgm:pt modelId="{7984D290-0F1C-4BFF-8331-DBCD92B3E480}" type="sibTrans" cxnId="{0AA71B2F-BFB5-40E1-9FAE-812439EBA00E}">
      <dgm:prSet/>
      <dgm:spPr/>
      <dgm:t>
        <a:bodyPr/>
        <a:lstStyle/>
        <a:p>
          <a:endParaRPr lang="en-US"/>
        </a:p>
      </dgm:t>
    </dgm:pt>
    <dgm:pt modelId="{1ADB3F90-4843-4A8D-8EE6-FA84E3D89616}" type="pres">
      <dgm:prSet presAssocID="{22285A19-8433-47DD-A1D4-ACBD5CCDCA68}" presName="linear" presStyleCnt="0">
        <dgm:presLayoutVars>
          <dgm:dir/>
          <dgm:animLvl val="lvl"/>
          <dgm:resizeHandles val="exact"/>
        </dgm:presLayoutVars>
      </dgm:prSet>
      <dgm:spPr/>
    </dgm:pt>
    <dgm:pt modelId="{72A8C078-E440-461B-81D7-36F9B1348370}" type="pres">
      <dgm:prSet presAssocID="{62E8A050-2F85-4261-A50D-03C85BB68C78}" presName="parentLin" presStyleCnt="0"/>
      <dgm:spPr/>
    </dgm:pt>
    <dgm:pt modelId="{C2E6C852-2954-40F8-B9E0-B62C2F58D105}" type="pres">
      <dgm:prSet presAssocID="{62E8A050-2F85-4261-A50D-03C85BB68C78}" presName="parentLeftMargin" presStyleLbl="node1" presStyleIdx="0" presStyleCnt="6"/>
      <dgm:spPr/>
    </dgm:pt>
    <dgm:pt modelId="{32D893DD-4694-4CA2-A70F-7BE3BC8745B0}" type="pres">
      <dgm:prSet presAssocID="{62E8A050-2F85-4261-A50D-03C85BB68C78}" presName="parentText" presStyleLbl="node1" presStyleIdx="0" presStyleCnt="6">
        <dgm:presLayoutVars>
          <dgm:chMax val="0"/>
          <dgm:bulletEnabled val="1"/>
        </dgm:presLayoutVars>
      </dgm:prSet>
      <dgm:spPr/>
    </dgm:pt>
    <dgm:pt modelId="{C31A9D13-168F-4BA0-BC75-263A92A99545}" type="pres">
      <dgm:prSet presAssocID="{62E8A050-2F85-4261-A50D-03C85BB68C78}" presName="negativeSpace" presStyleCnt="0"/>
      <dgm:spPr/>
    </dgm:pt>
    <dgm:pt modelId="{CDFF6D64-A33E-4F32-99C6-34073E4C61DB}" type="pres">
      <dgm:prSet presAssocID="{62E8A050-2F85-4261-A50D-03C85BB68C78}" presName="childText" presStyleLbl="conFgAcc1" presStyleIdx="0" presStyleCnt="6">
        <dgm:presLayoutVars>
          <dgm:bulletEnabled val="1"/>
        </dgm:presLayoutVars>
      </dgm:prSet>
      <dgm:spPr/>
    </dgm:pt>
    <dgm:pt modelId="{433B44C1-B425-4E8A-86E2-6F19F24FCDF6}" type="pres">
      <dgm:prSet presAssocID="{924AF8A2-BCB6-4A56-B44B-02C3C16646CA}" presName="spaceBetweenRectangles" presStyleCnt="0"/>
      <dgm:spPr/>
    </dgm:pt>
    <dgm:pt modelId="{55B36868-0F4E-4A2D-824F-DA031BEFD448}" type="pres">
      <dgm:prSet presAssocID="{BCABD1F4-5B05-4E33-9AFA-AC54288AC0AB}" presName="parentLin" presStyleCnt="0"/>
      <dgm:spPr/>
    </dgm:pt>
    <dgm:pt modelId="{2602B828-D950-4870-A67B-C22D1DC4FDA4}" type="pres">
      <dgm:prSet presAssocID="{BCABD1F4-5B05-4E33-9AFA-AC54288AC0AB}" presName="parentLeftMargin" presStyleLbl="node1" presStyleIdx="0" presStyleCnt="6"/>
      <dgm:spPr/>
    </dgm:pt>
    <dgm:pt modelId="{D6920772-EEAB-4EAD-941F-8090F71E0BF5}" type="pres">
      <dgm:prSet presAssocID="{BCABD1F4-5B05-4E33-9AFA-AC54288AC0AB}" presName="parentText" presStyleLbl="node1" presStyleIdx="1" presStyleCnt="6">
        <dgm:presLayoutVars>
          <dgm:chMax val="0"/>
          <dgm:bulletEnabled val="1"/>
        </dgm:presLayoutVars>
      </dgm:prSet>
      <dgm:spPr/>
    </dgm:pt>
    <dgm:pt modelId="{627019AA-EAA1-4436-85EA-6A2A13E2BB27}" type="pres">
      <dgm:prSet presAssocID="{BCABD1F4-5B05-4E33-9AFA-AC54288AC0AB}" presName="negativeSpace" presStyleCnt="0"/>
      <dgm:spPr/>
    </dgm:pt>
    <dgm:pt modelId="{5A78BAF4-D3CA-46C0-8AA6-3DAADAF72AAB}" type="pres">
      <dgm:prSet presAssocID="{BCABD1F4-5B05-4E33-9AFA-AC54288AC0AB}" presName="childText" presStyleLbl="conFgAcc1" presStyleIdx="1" presStyleCnt="6">
        <dgm:presLayoutVars>
          <dgm:bulletEnabled val="1"/>
        </dgm:presLayoutVars>
      </dgm:prSet>
      <dgm:spPr/>
    </dgm:pt>
    <dgm:pt modelId="{416061A6-21A9-4B0F-B316-ACC191A62DB0}" type="pres">
      <dgm:prSet presAssocID="{A7116863-573D-4684-AECC-3F58B3515471}" presName="spaceBetweenRectangles" presStyleCnt="0"/>
      <dgm:spPr/>
    </dgm:pt>
    <dgm:pt modelId="{4DE88F66-5842-4CEB-84A4-09DF4237E03E}" type="pres">
      <dgm:prSet presAssocID="{FEE11CB8-D129-45D6-93F1-CB8BC60BA2EF}" presName="parentLin" presStyleCnt="0"/>
      <dgm:spPr/>
    </dgm:pt>
    <dgm:pt modelId="{A413EAB1-3A4F-4646-8538-207B0D88CB40}" type="pres">
      <dgm:prSet presAssocID="{FEE11CB8-D129-45D6-93F1-CB8BC60BA2EF}" presName="parentLeftMargin" presStyleLbl="node1" presStyleIdx="1" presStyleCnt="6"/>
      <dgm:spPr/>
    </dgm:pt>
    <dgm:pt modelId="{CACD5F76-F250-4568-847A-1130247779F9}" type="pres">
      <dgm:prSet presAssocID="{FEE11CB8-D129-45D6-93F1-CB8BC60BA2EF}" presName="parentText" presStyleLbl="node1" presStyleIdx="2" presStyleCnt="6">
        <dgm:presLayoutVars>
          <dgm:chMax val="0"/>
          <dgm:bulletEnabled val="1"/>
        </dgm:presLayoutVars>
      </dgm:prSet>
      <dgm:spPr/>
    </dgm:pt>
    <dgm:pt modelId="{77D8E900-5A8A-4B81-B947-EDCF1D5B62CC}" type="pres">
      <dgm:prSet presAssocID="{FEE11CB8-D129-45D6-93F1-CB8BC60BA2EF}" presName="negativeSpace" presStyleCnt="0"/>
      <dgm:spPr/>
    </dgm:pt>
    <dgm:pt modelId="{4DDB6F22-1751-4432-9F32-8DDB4403FB53}" type="pres">
      <dgm:prSet presAssocID="{FEE11CB8-D129-45D6-93F1-CB8BC60BA2EF}" presName="childText" presStyleLbl="conFgAcc1" presStyleIdx="2" presStyleCnt="6">
        <dgm:presLayoutVars>
          <dgm:bulletEnabled val="1"/>
        </dgm:presLayoutVars>
      </dgm:prSet>
      <dgm:spPr/>
    </dgm:pt>
    <dgm:pt modelId="{A5BE2C37-3766-4B05-AF75-D6514F94AC2A}" type="pres">
      <dgm:prSet presAssocID="{301B8262-F1F6-4751-809B-ACDF61B36FC6}" presName="spaceBetweenRectangles" presStyleCnt="0"/>
      <dgm:spPr/>
    </dgm:pt>
    <dgm:pt modelId="{707907F3-813C-4DA1-B973-3E0961DB114D}" type="pres">
      <dgm:prSet presAssocID="{98AE1180-72C6-46EF-9FF1-1CD393C7CC28}" presName="parentLin" presStyleCnt="0"/>
      <dgm:spPr/>
    </dgm:pt>
    <dgm:pt modelId="{C111D8C3-A7B3-48F5-BDD5-555BE34A8DCB}" type="pres">
      <dgm:prSet presAssocID="{98AE1180-72C6-46EF-9FF1-1CD393C7CC28}" presName="parentLeftMargin" presStyleLbl="node1" presStyleIdx="2" presStyleCnt="6"/>
      <dgm:spPr/>
    </dgm:pt>
    <dgm:pt modelId="{A862D806-60BD-4095-BEB9-E7148EAE04E4}" type="pres">
      <dgm:prSet presAssocID="{98AE1180-72C6-46EF-9FF1-1CD393C7CC28}" presName="parentText" presStyleLbl="node1" presStyleIdx="3" presStyleCnt="6">
        <dgm:presLayoutVars>
          <dgm:chMax val="0"/>
          <dgm:bulletEnabled val="1"/>
        </dgm:presLayoutVars>
      </dgm:prSet>
      <dgm:spPr/>
    </dgm:pt>
    <dgm:pt modelId="{A7E65246-7CF7-421C-9CF9-4EBC95EEE1D5}" type="pres">
      <dgm:prSet presAssocID="{98AE1180-72C6-46EF-9FF1-1CD393C7CC28}" presName="negativeSpace" presStyleCnt="0"/>
      <dgm:spPr/>
    </dgm:pt>
    <dgm:pt modelId="{C010D260-B8CD-4EA4-AEDB-D7BD2C53C637}" type="pres">
      <dgm:prSet presAssocID="{98AE1180-72C6-46EF-9FF1-1CD393C7CC28}" presName="childText" presStyleLbl="conFgAcc1" presStyleIdx="3" presStyleCnt="6">
        <dgm:presLayoutVars>
          <dgm:bulletEnabled val="1"/>
        </dgm:presLayoutVars>
      </dgm:prSet>
      <dgm:spPr/>
    </dgm:pt>
    <dgm:pt modelId="{88518336-B8AC-4D55-B6CB-CD666B9A8226}" type="pres">
      <dgm:prSet presAssocID="{B6FCED31-2BCA-4CE7-A1F9-CB94D5AACD0A}" presName="spaceBetweenRectangles" presStyleCnt="0"/>
      <dgm:spPr/>
    </dgm:pt>
    <dgm:pt modelId="{370BDE74-E281-49B8-B719-20FCA5D3C87B}" type="pres">
      <dgm:prSet presAssocID="{6BC8441A-B058-43D0-B995-424E6B2660CE}" presName="parentLin" presStyleCnt="0"/>
      <dgm:spPr/>
    </dgm:pt>
    <dgm:pt modelId="{10B0A39E-473A-4A35-8A3E-2489AB2CAEAE}" type="pres">
      <dgm:prSet presAssocID="{6BC8441A-B058-43D0-B995-424E6B2660CE}" presName="parentLeftMargin" presStyleLbl="node1" presStyleIdx="3" presStyleCnt="6"/>
      <dgm:spPr/>
    </dgm:pt>
    <dgm:pt modelId="{3A23ABEE-72E0-4B99-A37E-0089193308A9}" type="pres">
      <dgm:prSet presAssocID="{6BC8441A-B058-43D0-B995-424E6B2660CE}" presName="parentText" presStyleLbl="node1" presStyleIdx="4" presStyleCnt="6">
        <dgm:presLayoutVars>
          <dgm:chMax val="0"/>
          <dgm:bulletEnabled val="1"/>
        </dgm:presLayoutVars>
      </dgm:prSet>
      <dgm:spPr/>
    </dgm:pt>
    <dgm:pt modelId="{CFAAF109-0085-470D-ABE4-D2C8EB7F62F9}" type="pres">
      <dgm:prSet presAssocID="{6BC8441A-B058-43D0-B995-424E6B2660CE}" presName="negativeSpace" presStyleCnt="0"/>
      <dgm:spPr/>
    </dgm:pt>
    <dgm:pt modelId="{32712AB1-307D-4610-95BD-C8B6B084AF9B}" type="pres">
      <dgm:prSet presAssocID="{6BC8441A-B058-43D0-B995-424E6B2660CE}" presName="childText" presStyleLbl="conFgAcc1" presStyleIdx="4" presStyleCnt="6">
        <dgm:presLayoutVars>
          <dgm:bulletEnabled val="1"/>
        </dgm:presLayoutVars>
      </dgm:prSet>
      <dgm:spPr/>
    </dgm:pt>
    <dgm:pt modelId="{DB4C8E60-0A14-4DD9-A50C-F8A1CD799938}" type="pres">
      <dgm:prSet presAssocID="{4D44FFCB-E094-48DC-BCF1-CFA4CA1F5A8E}" presName="spaceBetweenRectangles" presStyleCnt="0"/>
      <dgm:spPr/>
    </dgm:pt>
    <dgm:pt modelId="{BADAC81F-554E-4ECC-A1A4-9157425D7930}" type="pres">
      <dgm:prSet presAssocID="{C458225A-EBA9-4763-9544-A1110F3B279F}" presName="parentLin" presStyleCnt="0"/>
      <dgm:spPr/>
    </dgm:pt>
    <dgm:pt modelId="{23B08F8C-9E90-4517-B48F-E4785A5A2DC9}" type="pres">
      <dgm:prSet presAssocID="{C458225A-EBA9-4763-9544-A1110F3B279F}" presName="parentLeftMargin" presStyleLbl="node1" presStyleIdx="4" presStyleCnt="6"/>
      <dgm:spPr/>
    </dgm:pt>
    <dgm:pt modelId="{D6BCFB3D-2DA0-4FC1-B4EB-DBD316532469}" type="pres">
      <dgm:prSet presAssocID="{C458225A-EBA9-4763-9544-A1110F3B279F}" presName="parentText" presStyleLbl="node1" presStyleIdx="5" presStyleCnt="6">
        <dgm:presLayoutVars>
          <dgm:chMax val="0"/>
          <dgm:bulletEnabled val="1"/>
        </dgm:presLayoutVars>
      </dgm:prSet>
      <dgm:spPr/>
    </dgm:pt>
    <dgm:pt modelId="{DD085799-1FCF-4943-99BD-4D3BD0DB1285}" type="pres">
      <dgm:prSet presAssocID="{C458225A-EBA9-4763-9544-A1110F3B279F}" presName="negativeSpace" presStyleCnt="0"/>
      <dgm:spPr/>
    </dgm:pt>
    <dgm:pt modelId="{9CB38443-383D-4CF4-852E-F1705AE13559}" type="pres">
      <dgm:prSet presAssocID="{C458225A-EBA9-4763-9544-A1110F3B279F}" presName="childText" presStyleLbl="conFgAcc1" presStyleIdx="5" presStyleCnt="6">
        <dgm:presLayoutVars>
          <dgm:bulletEnabled val="1"/>
        </dgm:presLayoutVars>
      </dgm:prSet>
      <dgm:spPr/>
    </dgm:pt>
  </dgm:ptLst>
  <dgm:cxnLst>
    <dgm:cxn modelId="{7741460E-FD0A-4812-BC78-BDABB181B73A}" type="presOf" srcId="{6BC8441A-B058-43D0-B995-424E6B2660CE}" destId="{10B0A39E-473A-4A35-8A3E-2489AB2CAEAE}" srcOrd="0" destOrd="0" presId="urn:microsoft.com/office/officeart/2005/8/layout/list1"/>
    <dgm:cxn modelId="{46870613-7335-434B-BFDA-0952F694BA21}" type="presOf" srcId="{98AE1180-72C6-46EF-9FF1-1CD393C7CC28}" destId="{C111D8C3-A7B3-48F5-BDD5-555BE34A8DCB}" srcOrd="0" destOrd="0" presId="urn:microsoft.com/office/officeart/2005/8/layout/list1"/>
    <dgm:cxn modelId="{89AFE91B-F73C-442D-9CD8-99B99CA2F70D}" srcId="{22285A19-8433-47DD-A1D4-ACBD5CCDCA68}" destId="{62E8A050-2F85-4261-A50D-03C85BB68C78}" srcOrd="0" destOrd="0" parTransId="{C9DF0B1F-3C50-4678-8600-032B8564BAAF}" sibTransId="{924AF8A2-BCB6-4A56-B44B-02C3C16646CA}"/>
    <dgm:cxn modelId="{0AA71B2F-BFB5-40E1-9FAE-812439EBA00E}" srcId="{22285A19-8433-47DD-A1D4-ACBD5CCDCA68}" destId="{C458225A-EBA9-4763-9544-A1110F3B279F}" srcOrd="5" destOrd="0" parTransId="{529794B5-1DAC-4F2C-A5E3-CB91266946A6}" sibTransId="{7984D290-0F1C-4BFF-8331-DBCD92B3E480}"/>
    <dgm:cxn modelId="{9837C633-0800-4015-9C0E-1C549A60F6BC}" type="presOf" srcId="{62E8A050-2F85-4261-A50D-03C85BB68C78}" destId="{32D893DD-4694-4CA2-A70F-7BE3BC8745B0}" srcOrd="1" destOrd="0" presId="urn:microsoft.com/office/officeart/2005/8/layout/list1"/>
    <dgm:cxn modelId="{2DA88E5B-8291-4CCB-A6F8-92293FD4A299}" type="presOf" srcId="{22285A19-8433-47DD-A1D4-ACBD5CCDCA68}" destId="{1ADB3F90-4843-4A8D-8EE6-FA84E3D89616}" srcOrd="0" destOrd="0" presId="urn:microsoft.com/office/officeart/2005/8/layout/list1"/>
    <dgm:cxn modelId="{B69EBE5F-4F09-4F7B-9D3E-B323DE2C3FE8}" srcId="{22285A19-8433-47DD-A1D4-ACBD5CCDCA68}" destId="{6BC8441A-B058-43D0-B995-424E6B2660CE}" srcOrd="4" destOrd="0" parTransId="{B6BAD04B-3B80-4C9D-B4A7-2CFFEB11398E}" sibTransId="{4D44FFCB-E094-48DC-BCF1-CFA4CA1F5A8E}"/>
    <dgm:cxn modelId="{E57DAB44-436A-4342-8EBB-1EACF3A6A540}" type="presOf" srcId="{C458225A-EBA9-4763-9544-A1110F3B279F}" destId="{23B08F8C-9E90-4517-B48F-E4785A5A2DC9}" srcOrd="0" destOrd="0" presId="urn:microsoft.com/office/officeart/2005/8/layout/list1"/>
    <dgm:cxn modelId="{0BC2524C-9438-40B1-97FD-F9718078DA43}" type="presOf" srcId="{FEE11CB8-D129-45D6-93F1-CB8BC60BA2EF}" destId="{CACD5F76-F250-4568-847A-1130247779F9}" srcOrd="1" destOrd="0" presId="urn:microsoft.com/office/officeart/2005/8/layout/list1"/>
    <dgm:cxn modelId="{F650E84D-755F-4A14-9244-60DB9A3A3F72}" type="presOf" srcId="{98AE1180-72C6-46EF-9FF1-1CD393C7CC28}" destId="{A862D806-60BD-4095-BEB9-E7148EAE04E4}" srcOrd="1" destOrd="0" presId="urn:microsoft.com/office/officeart/2005/8/layout/list1"/>
    <dgm:cxn modelId="{1AC7FE90-FDEF-475C-B47D-86756462BEB2}" srcId="{22285A19-8433-47DD-A1D4-ACBD5CCDCA68}" destId="{BCABD1F4-5B05-4E33-9AFA-AC54288AC0AB}" srcOrd="1" destOrd="0" parTransId="{874651E5-728D-4705-AC9C-3BB611099EA2}" sibTransId="{A7116863-573D-4684-AECC-3F58B3515471}"/>
    <dgm:cxn modelId="{2A85AC93-F56E-4EC8-AF5A-66AB246F7935}" srcId="{22285A19-8433-47DD-A1D4-ACBD5CCDCA68}" destId="{FEE11CB8-D129-45D6-93F1-CB8BC60BA2EF}" srcOrd="2" destOrd="0" parTransId="{ABD238EE-89F7-473F-AA98-7BEBA4A44C21}" sibTransId="{301B8262-F1F6-4751-809B-ACDF61B36FC6}"/>
    <dgm:cxn modelId="{5B07F8AE-2E8C-47B5-86F7-8B9A3B9D9546}" type="presOf" srcId="{BCABD1F4-5B05-4E33-9AFA-AC54288AC0AB}" destId="{D6920772-EEAB-4EAD-941F-8090F71E0BF5}" srcOrd="1" destOrd="0" presId="urn:microsoft.com/office/officeart/2005/8/layout/list1"/>
    <dgm:cxn modelId="{41E75CB7-C521-4F95-9B1B-CCDD9435E5D2}" type="presOf" srcId="{FEE11CB8-D129-45D6-93F1-CB8BC60BA2EF}" destId="{A413EAB1-3A4F-4646-8538-207B0D88CB40}" srcOrd="0" destOrd="0" presId="urn:microsoft.com/office/officeart/2005/8/layout/list1"/>
    <dgm:cxn modelId="{284110C5-0F09-4520-9FF6-6A7CB5F69E81}" type="presOf" srcId="{62E8A050-2F85-4261-A50D-03C85BB68C78}" destId="{C2E6C852-2954-40F8-B9E0-B62C2F58D105}" srcOrd="0" destOrd="0" presId="urn:microsoft.com/office/officeart/2005/8/layout/list1"/>
    <dgm:cxn modelId="{DA3B6FCB-C0E3-4193-9303-3AE783F95021}" type="presOf" srcId="{6BC8441A-B058-43D0-B995-424E6B2660CE}" destId="{3A23ABEE-72E0-4B99-A37E-0089193308A9}" srcOrd="1" destOrd="0" presId="urn:microsoft.com/office/officeart/2005/8/layout/list1"/>
    <dgm:cxn modelId="{E2029EDA-B031-42FE-9EA5-805CBE128B10}" type="presOf" srcId="{BCABD1F4-5B05-4E33-9AFA-AC54288AC0AB}" destId="{2602B828-D950-4870-A67B-C22D1DC4FDA4}" srcOrd="0" destOrd="0" presId="urn:microsoft.com/office/officeart/2005/8/layout/list1"/>
    <dgm:cxn modelId="{694848EB-A8FB-457A-9754-8054D39A0AE1}" type="presOf" srcId="{C458225A-EBA9-4763-9544-A1110F3B279F}" destId="{D6BCFB3D-2DA0-4FC1-B4EB-DBD316532469}" srcOrd="1" destOrd="0" presId="urn:microsoft.com/office/officeart/2005/8/layout/list1"/>
    <dgm:cxn modelId="{48A15FF7-05B4-4DDA-9015-160B3735F775}" srcId="{22285A19-8433-47DD-A1D4-ACBD5CCDCA68}" destId="{98AE1180-72C6-46EF-9FF1-1CD393C7CC28}" srcOrd="3" destOrd="0" parTransId="{0666DFFF-2FA9-42A7-B49C-8C15D2F1F0F8}" sibTransId="{B6FCED31-2BCA-4CE7-A1F9-CB94D5AACD0A}"/>
    <dgm:cxn modelId="{B2D0A507-9C0F-48A0-A79E-381A63741A94}" type="presParOf" srcId="{1ADB3F90-4843-4A8D-8EE6-FA84E3D89616}" destId="{72A8C078-E440-461B-81D7-36F9B1348370}" srcOrd="0" destOrd="0" presId="urn:microsoft.com/office/officeart/2005/8/layout/list1"/>
    <dgm:cxn modelId="{86A97F0D-1498-4A52-985C-63D03604361B}" type="presParOf" srcId="{72A8C078-E440-461B-81D7-36F9B1348370}" destId="{C2E6C852-2954-40F8-B9E0-B62C2F58D105}" srcOrd="0" destOrd="0" presId="urn:microsoft.com/office/officeart/2005/8/layout/list1"/>
    <dgm:cxn modelId="{9B936478-5A6B-4879-978C-D1412AF7C384}" type="presParOf" srcId="{72A8C078-E440-461B-81D7-36F9B1348370}" destId="{32D893DD-4694-4CA2-A70F-7BE3BC8745B0}" srcOrd="1" destOrd="0" presId="urn:microsoft.com/office/officeart/2005/8/layout/list1"/>
    <dgm:cxn modelId="{1E25DF4E-FA97-40E7-877F-5F833A2DEE08}" type="presParOf" srcId="{1ADB3F90-4843-4A8D-8EE6-FA84E3D89616}" destId="{C31A9D13-168F-4BA0-BC75-263A92A99545}" srcOrd="1" destOrd="0" presId="urn:microsoft.com/office/officeart/2005/8/layout/list1"/>
    <dgm:cxn modelId="{5E2F8DA4-506D-4F76-8DA2-8C9FE1B9CB2A}" type="presParOf" srcId="{1ADB3F90-4843-4A8D-8EE6-FA84E3D89616}" destId="{CDFF6D64-A33E-4F32-99C6-34073E4C61DB}" srcOrd="2" destOrd="0" presId="urn:microsoft.com/office/officeart/2005/8/layout/list1"/>
    <dgm:cxn modelId="{5924C474-916B-4241-8090-CF62F9A6EEC7}" type="presParOf" srcId="{1ADB3F90-4843-4A8D-8EE6-FA84E3D89616}" destId="{433B44C1-B425-4E8A-86E2-6F19F24FCDF6}" srcOrd="3" destOrd="0" presId="urn:microsoft.com/office/officeart/2005/8/layout/list1"/>
    <dgm:cxn modelId="{CFC5F977-BC58-4E88-A4EF-231E998DEB2E}" type="presParOf" srcId="{1ADB3F90-4843-4A8D-8EE6-FA84E3D89616}" destId="{55B36868-0F4E-4A2D-824F-DA031BEFD448}" srcOrd="4" destOrd="0" presId="urn:microsoft.com/office/officeart/2005/8/layout/list1"/>
    <dgm:cxn modelId="{007A7F7E-0EC2-46F0-AC60-41C0C2644298}" type="presParOf" srcId="{55B36868-0F4E-4A2D-824F-DA031BEFD448}" destId="{2602B828-D950-4870-A67B-C22D1DC4FDA4}" srcOrd="0" destOrd="0" presId="urn:microsoft.com/office/officeart/2005/8/layout/list1"/>
    <dgm:cxn modelId="{12EE9829-6CD9-4359-9AE2-BAD4365B26B0}" type="presParOf" srcId="{55B36868-0F4E-4A2D-824F-DA031BEFD448}" destId="{D6920772-EEAB-4EAD-941F-8090F71E0BF5}" srcOrd="1" destOrd="0" presId="urn:microsoft.com/office/officeart/2005/8/layout/list1"/>
    <dgm:cxn modelId="{227B26E7-DCF8-4894-9C92-7C0C97B3E952}" type="presParOf" srcId="{1ADB3F90-4843-4A8D-8EE6-FA84E3D89616}" destId="{627019AA-EAA1-4436-85EA-6A2A13E2BB27}" srcOrd="5" destOrd="0" presId="urn:microsoft.com/office/officeart/2005/8/layout/list1"/>
    <dgm:cxn modelId="{9668E2DF-2FEF-4772-A297-EA809F1A8E53}" type="presParOf" srcId="{1ADB3F90-4843-4A8D-8EE6-FA84E3D89616}" destId="{5A78BAF4-D3CA-46C0-8AA6-3DAADAF72AAB}" srcOrd="6" destOrd="0" presId="urn:microsoft.com/office/officeart/2005/8/layout/list1"/>
    <dgm:cxn modelId="{A922E14E-1061-4672-BD46-803B65D54E00}" type="presParOf" srcId="{1ADB3F90-4843-4A8D-8EE6-FA84E3D89616}" destId="{416061A6-21A9-4B0F-B316-ACC191A62DB0}" srcOrd="7" destOrd="0" presId="urn:microsoft.com/office/officeart/2005/8/layout/list1"/>
    <dgm:cxn modelId="{778A2B25-83AC-4FFB-A235-C1D968B95051}" type="presParOf" srcId="{1ADB3F90-4843-4A8D-8EE6-FA84E3D89616}" destId="{4DE88F66-5842-4CEB-84A4-09DF4237E03E}" srcOrd="8" destOrd="0" presId="urn:microsoft.com/office/officeart/2005/8/layout/list1"/>
    <dgm:cxn modelId="{D008ED82-F8C1-4F1F-8AE0-35295A85BDD4}" type="presParOf" srcId="{4DE88F66-5842-4CEB-84A4-09DF4237E03E}" destId="{A413EAB1-3A4F-4646-8538-207B0D88CB40}" srcOrd="0" destOrd="0" presId="urn:microsoft.com/office/officeart/2005/8/layout/list1"/>
    <dgm:cxn modelId="{E7527C28-EC37-42C2-AAD8-B9987BA867DE}" type="presParOf" srcId="{4DE88F66-5842-4CEB-84A4-09DF4237E03E}" destId="{CACD5F76-F250-4568-847A-1130247779F9}" srcOrd="1" destOrd="0" presId="urn:microsoft.com/office/officeart/2005/8/layout/list1"/>
    <dgm:cxn modelId="{4231C5CD-25C0-4D01-9FA0-094BF6411DFE}" type="presParOf" srcId="{1ADB3F90-4843-4A8D-8EE6-FA84E3D89616}" destId="{77D8E900-5A8A-4B81-B947-EDCF1D5B62CC}" srcOrd="9" destOrd="0" presId="urn:microsoft.com/office/officeart/2005/8/layout/list1"/>
    <dgm:cxn modelId="{0BBDB536-1F00-4C61-B357-39BBC76F558E}" type="presParOf" srcId="{1ADB3F90-4843-4A8D-8EE6-FA84E3D89616}" destId="{4DDB6F22-1751-4432-9F32-8DDB4403FB53}" srcOrd="10" destOrd="0" presId="urn:microsoft.com/office/officeart/2005/8/layout/list1"/>
    <dgm:cxn modelId="{FC557C0C-EA55-4EE6-9915-AAE49C5776DC}" type="presParOf" srcId="{1ADB3F90-4843-4A8D-8EE6-FA84E3D89616}" destId="{A5BE2C37-3766-4B05-AF75-D6514F94AC2A}" srcOrd="11" destOrd="0" presId="urn:microsoft.com/office/officeart/2005/8/layout/list1"/>
    <dgm:cxn modelId="{E3BC4F3F-8C56-4BFF-9CDF-8DE88DE777F9}" type="presParOf" srcId="{1ADB3F90-4843-4A8D-8EE6-FA84E3D89616}" destId="{707907F3-813C-4DA1-B973-3E0961DB114D}" srcOrd="12" destOrd="0" presId="urn:microsoft.com/office/officeart/2005/8/layout/list1"/>
    <dgm:cxn modelId="{ADFE1100-93DB-4833-87E8-A0536E2272D3}" type="presParOf" srcId="{707907F3-813C-4DA1-B973-3E0961DB114D}" destId="{C111D8C3-A7B3-48F5-BDD5-555BE34A8DCB}" srcOrd="0" destOrd="0" presId="urn:microsoft.com/office/officeart/2005/8/layout/list1"/>
    <dgm:cxn modelId="{3AB47CC9-BB36-436B-80C1-3C4CCEDB96A5}" type="presParOf" srcId="{707907F3-813C-4DA1-B973-3E0961DB114D}" destId="{A862D806-60BD-4095-BEB9-E7148EAE04E4}" srcOrd="1" destOrd="0" presId="urn:microsoft.com/office/officeart/2005/8/layout/list1"/>
    <dgm:cxn modelId="{A9E3A53A-895D-43C1-A1AC-79FFF6B51CDE}" type="presParOf" srcId="{1ADB3F90-4843-4A8D-8EE6-FA84E3D89616}" destId="{A7E65246-7CF7-421C-9CF9-4EBC95EEE1D5}" srcOrd="13" destOrd="0" presId="urn:microsoft.com/office/officeart/2005/8/layout/list1"/>
    <dgm:cxn modelId="{93BEFBDB-194E-4D8C-A1F8-DA5086BEC5AB}" type="presParOf" srcId="{1ADB3F90-4843-4A8D-8EE6-FA84E3D89616}" destId="{C010D260-B8CD-4EA4-AEDB-D7BD2C53C637}" srcOrd="14" destOrd="0" presId="urn:microsoft.com/office/officeart/2005/8/layout/list1"/>
    <dgm:cxn modelId="{E07B2BD5-C08C-46F7-8160-B5746F83AD4C}" type="presParOf" srcId="{1ADB3F90-4843-4A8D-8EE6-FA84E3D89616}" destId="{88518336-B8AC-4D55-B6CB-CD666B9A8226}" srcOrd="15" destOrd="0" presId="urn:microsoft.com/office/officeart/2005/8/layout/list1"/>
    <dgm:cxn modelId="{6F8395BF-FB18-48BF-9BCD-24462044DEDB}" type="presParOf" srcId="{1ADB3F90-4843-4A8D-8EE6-FA84E3D89616}" destId="{370BDE74-E281-49B8-B719-20FCA5D3C87B}" srcOrd="16" destOrd="0" presId="urn:microsoft.com/office/officeart/2005/8/layout/list1"/>
    <dgm:cxn modelId="{C37AAD73-B657-4E4F-B7FE-49B1C47A0899}" type="presParOf" srcId="{370BDE74-E281-49B8-B719-20FCA5D3C87B}" destId="{10B0A39E-473A-4A35-8A3E-2489AB2CAEAE}" srcOrd="0" destOrd="0" presId="urn:microsoft.com/office/officeart/2005/8/layout/list1"/>
    <dgm:cxn modelId="{380B1B98-2917-4156-B5BC-F26A72541799}" type="presParOf" srcId="{370BDE74-E281-49B8-B719-20FCA5D3C87B}" destId="{3A23ABEE-72E0-4B99-A37E-0089193308A9}" srcOrd="1" destOrd="0" presId="urn:microsoft.com/office/officeart/2005/8/layout/list1"/>
    <dgm:cxn modelId="{8EF1FF1E-87AD-4A9B-9321-F86C10032161}" type="presParOf" srcId="{1ADB3F90-4843-4A8D-8EE6-FA84E3D89616}" destId="{CFAAF109-0085-470D-ABE4-D2C8EB7F62F9}" srcOrd="17" destOrd="0" presId="urn:microsoft.com/office/officeart/2005/8/layout/list1"/>
    <dgm:cxn modelId="{3A679050-5A7F-4502-8C79-54B610CDA2CA}" type="presParOf" srcId="{1ADB3F90-4843-4A8D-8EE6-FA84E3D89616}" destId="{32712AB1-307D-4610-95BD-C8B6B084AF9B}" srcOrd="18" destOrd="0" presId="urn:microsoft.com/office/officeart/2005/8/layout/list1"/>
    <dgm:cxn modelId="{74F09137-A312-4285-B1E2-45330BEB6416}" type="presParOf" srcId="{1ADB3F90-4843-4A8D-8EE6-FA84E3D89616}" destId="{DB4C8E60-0A14-4DD9-A50C-F8A1CD799938}" srcOrd="19" destOrd="0" presId="urn:microsoft.com/office/officeart/2005/8/layout/list1"/>
    <dgm:cxn modelId="{B3362DEC-3632-4E1B-BF48-0615D67B81FF}" type="presParOf" srcId="{1ADB3F90-4843-4A8D-8EE6-FA84E3D89616}" destId="{BADAC81F-554E-4ECC-A1A4-9157425D7930}" srcOrd="20" destOrd="0" presId="urn:microsoft.com/office/officeart/2005/8/layout/list1"/>
    <dgm:cxn modelId="{7312F250-B633-403C-A577-F47B22660E87}" type="presParOf" srcId="{BADAC81F-554E-4ECC-A1A4-9157425D7930}" destId="{23B08F8C-9E90-4517-B48F-E4785A5A2DC9}" srcOrd="0" destOrd="0" presId="urn:microsoft.com/office/officeart/2005/8/layout/list1"/>
    <dgm:cxn modelId="{05555FDD-3DAE-4542-BBDE-4ED59D482FAD}" type="presParOf" srcId="{BADAC81F-554E-4ECC-A1A4-9157425D7930}" destId="{D6BCFB3D-2DA0-4FC1-B4EB-DBD316532469}" srcOrd="1" destOrd="0" presId="urn:microsoft.com/office/officeart/2005/8/layout/list1"/>
    <dgm:cxn modelId="{254C5840-8C29-41F6-B5DD-C232CE9CA07C}" type="presParOf" srcId="{1ADB3F90-4843-4A8D-8EE6-FA84E3D89616}" destId="{DD085799-1FCF-4943-99BD-4D3BD0DB1285}" srcOrd="21" destOrd="0" presId="urn:microsoft.com/office/officeart/2005/8/layout/list1"/>
    <dgm:cxn modelId="{773F8AC5-6EC9-4EF1-B798-42642DD3ADC1}" type="presParOf" srcId="{1ADB3F90-4843-4A8D-8EE6-FA84E3D89616}" destId="{9CB38443-383D-4CF4-852E-F1705AE13559}"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70156-7EBA-4DFD-9A3F-A6650992644D}">
      <dsp:nvSpPr>
        <dsp:cNvPr id="0" name=""/>
        <dsp:cNvSpPr/>
      </dsp:nvSpPr>
      <dsp:spPr>
        <a:xfrm>
          <a:off x="0" y="104003"/>
          <a:ext cx="5913437" cy="69498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Q24. In the depletion region of a pn junction, there is a shortage of ……..</a:t>
          </a:r>
          <a:endParaRPr lang="en-US" sz="1800" kern="1200"/>
        </a:p>
      </dsp:txBody>
      <dsp:txXfrm>
        <a:off x="33926" y="137929"/>
        <a:ext cx="5845585" cy="627128"/>
      </dsp:txXfrm>
    </dsp:sp>
    <dsp:sp modelId="{BB94C67D-A5EE-44C8-AFB7-21EFED3E6952}">
      <dsp:nvSpPr>
        <dsp:cNvPr id="0" name=""/>
        <dsp:cNvSpPr/>
      </dsp:nvSpPr>
      <dsp:spPr>
        <a:xfrm>
          <a:off x="0" y="850823"/>
          <a:ext cx="5913437" cy="694980"/>
        </a:xfrm>
        <a:prstGeom prst="roundRect">
          <a:avLst/>
        </a:prstGeom>
        <a:gradFill rotWithShape="0">
          <a:gsLst>
            <a:gs pos="0">
              <a:schemeClr val="accent2">
                <a:hueOff val="-678595"/>
                <a:satOff val="2237"/>
                <a:lumOff val="2392"/>
                <a:alphaOff val="0"/>
                <a:tint val="98000"/>
                <a:satMod val="110000"/>
                <a:lumMod val="104000"/>
              </a:schemeClr>
            </a:gs>
            <a:gs pos="69000">
              <a:schemeClr val="accent2">
                <a:hueOff val="-678595"/>
                <a:satOff val="2237"/>
                <a:lumOff val="2392"/>
                <a:alphaOff val="0"/>
                <a:shade val="88000"/>
                <a:satMod val="130000"/>
                <a:lumMod val="92000"/>
              </a:schemeClr>
            </a:gs>
            <a:gs pos="100000">
              <a:schemeClr val="accent2">
                <a:hueOff val="-678595"/>
                <a:satOff val="2237"/>
                <a:lumOff val="239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Acceptor ions</a:t>
          </a:r>
        </a:p>
      </dsp:txBody>
      <dsp:txXfrm>
        <a:off x="33926" y="884749"/>
        <a:ext cx="5845585" cy="627128"/>
      </dsp:txXfrm>
    </dsp:sp>
    <dsp:sp modelId="{02E5BCF3-116F-4E42-A7CC-B807A0578828}">
      <dsp:nvSpPr>
        <dsp:cNvPr id="0" name=""/>
        <dsp:cNvSpPr/>
      </dsp:nvSpPr>
      <dsp:spPr>
        <a:xfrm>
          <a:off x="0" y="1597643"/>
          <a:ext cx="5913437" cy="694980"/>
        </a:xfrm>
        <a:prstGeom prst="roundRect">
          <a:avLst/>
        </a:prstGeom>
        <a:gradFill rotWithShape="0">
          <a:gsLst>
            <a:gs pos="0">
              <a:schemeClr val="accent2">
                <a:hueOff val="-1357190"/>
                <a:satOff val="4474"/>
                <a:lumOff val="4784"/>
                <a:alphaOff val="0"/>
                <a:tint val="98000"/>
                <a:satMod val="110000"/>
                <a:lumMod val="104000"/>
              </a:schemeClr>
            </a:gs>
            <a:gs pos="69000">
              <a:schemeClr val="accent2">
                <a:hueOff val="-1357190"/>
                <a:satOff val="4474"/>
                <a:lumOff val="4784"/>
                <a:alphaOff val="0"/>
                <a:shade val="88000"/>
                <a:satMod val="130000"/>
                <a:lumMod val="92000"/>
              </a:schemeClr>
            </a:gs>
            <a:gs pos="100000">
              <a:schemeClr val="accent2">
                <a:hueOff val="-1357190"/>
                <a:satOff val="4474"/>
                <a:lumOff val="478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Holes and electrons</a:t>
          </a:r>
        </a:p>
      </dsp:txBody>
      <dsp:txXfrm>
        <a:off x="33926" y="1631569"/>
        <a:ext cx="5845585" cy="627128"/>
      </dsp:txXfrm>
    </dsp:sp>
    <dsp:sp modelId="{79C0C638-FBDD-4AF4-A1C4-BB064FAE5A8E}">
      <dsp:nvSpPr>
        <dsp:cNvPr id="0" name=""/>
        <dsp:cNvSpPr/>
      </dsp:nvSpPr>
      <dsp:spPr>
        <a:xfrm>
          <a:off x="0" y="2344464"/>
          <a:ext cx="5913437" cy="694980"/>
        </a:xfrm>
        <a:prstGeom prst="roundRect">
          <a:avLst/>
        </a:prstGeom>
        <a:gradFill rotWithShape="0">
          <a:gsLst>
            <a:gs pos="0">
              <a:schemeClr val="accent2">
                <a:hueOff val="-2035785"/>
                <a:satOff val="6711"/>
                <a:lumOff val="7177"/>
                <a:alphaOff val="0"/>
                <a:tint val="98000"/>
                <a:satMod val="110000"/>
                <a:lumMod val="104000"/>
              </a:schemeClr>
            </a:gs>
            <a:gs pos="69000">
              <a:schemeClr val="accent2">
                <a:hueOff val="-2035785"/>
                <a:satOff val="6711"/>
                <a:lumOff val="7177"/>
                <a:alphaOff val="0"/>
                <a:shade val="88000"/>
                <a:satMod val="130000"/>
                <a:lumMod val="92000"/>
              </a:schemeClr>
            </a:gs>
            <a:gs pos="100000">
              <a:schemeClr val="accent2">
                <a:hueOff val="-2035785"/>
                <a:satOff val="6711"/>
                <a:lumOff val="717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Donor ions</a:t>
          </a:r>
        </a:p>
      </dsp:txBody>
      <dsp:txXfrm>
        <a:off x="33926" y="2378390"/>
        <a:ext cx="5845585" cy="627128"/>
      </dsp:txXfrm>
    </dsp:sp>
    <dsp:sp modelId="{FCC38DEC-E03A-483B-A8F4-401B8F04C8AC}">
      <dsp:nvSpPr>
        <dsp:cNvPr id="0" name=""/>
        <dsp:cNvSpPr/>
      </dsp:nvSpPr>
      <dsp:spPr>
        <a:xfrm>
          <a:off x="0" y="3091283"/>
          <a:ext cx="5913437" cy="694980"/>
        </a:xfrm>
        <a:prstGeom prst="roundRect">
          <a:avLst/>
        </a:prstGeom>
        <a:gradFill rotWithShape="0">
          <a:gsLst>
            <a:gs pos="0">
              <a:schemeClr val="accent2">
                <a:hueOff val="-2714380"/>
                <a:satOff val="8948"/>
                <a:lumOff val="9569"/>
                <a:alphaOff val="0"/>
                <a:tint val="98000"/>
                <a:satMod val="110000"/>
                <a:lumMod val="104000"/>
              </a:schemeClr>
            </a:gs>
            <a:gs pos="69000">
              <a:schemeClr val="accent2">
                <a:hueOff val="-2714380"/>
                <a:satOff val="8948"/>
                <a:lumOff val="9569"/>
                <a:alphaOff val="0"/>
                <a:shade val="88000"/>
                <a:satMod val="130000"/>
                <a:lumMod val="92000"/>
              </a:schemeClr>
            </a:gs>
            <a:gs pos="100000">
              <a:schemeClr val="accent2">
                <a:hueOff val="-2714380"/>
                <a:satOff val="8948"/>
                <a:lumOff val="956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None of the above</a:t>
          </a:r>
        </a:p>
      </dsp:txBody>
      <dsp:txXfrm>
        <a:off x="33926" y="3125209"/>
        <a:ext cx="5845585" cy="627128"/>
      </dsp:txXfrm>
    </dsp:sp>
    <dsp:sp modelId="{7C4FD929-1BF9-4A05-B88D-DFDBDA99A567}">
      <dsp:nvSpPr>
        <dsp:cNvPr id="0" name=""/>
        <dsp:cNvSpPr/>
      </dsp:nvSpPr>
      <dsp:spPr>
        <a:xfrm>
          <a:off x="0" y="3838104"/>
          <a:ext cx="5913437" cy="69498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Answer : 2</a:t>
          </a:r>
          <a:endParaRPr lang="en-US" sz="1800" kern="1200"/>
        </a:p>
      </dsp:txBody>
      <dsp:txXfrm>
        <a:off x="33926" y="3872030"/>
        <a:ext cx="5845585" cy="627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F6D64-A33E-4F32-99C6-34073E4C61DB}">
      <dsp:nvSpPr>
        <dsp:cNvPr id="0" name=""/>
        <dsp:cNvSpPr/>
      </dsp:nvSpPr>
      <dsp:spPr>
        <a:xfrm>
          <a:off x="0" y="302003"/>
          <a:ext cx="5913437"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2D893DD-4694-4CA2-A70F-7BE3BC8745B0}">
      <dsp:nvSpPr>
        <dsp:cNvPr id="0" name=""/>
        <dsp:cNvSpPr/>
      </dsp:nvSpPr>
      <dsp:spPr>
        <a:xfrm>
          <a:off x="295671" y="51083"/>
          <a:ext cx="4139405" cy="50184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755650">
            <a:lnSpc>
              <a:spcPct val="90000"/>
            </a:lnSpc>
            <a:spcBef>
              <a:spcPct val="0"/>
            </a:spcBef>
            <a:spcAft>
              <a:spcPct val="35000"/>
            </a:spcAft>
            <a:buNone/>
          </a:pPr>
          <a:r>
            <a:rPr lang="en-US" sz="1700" b="1" kern="1200"/>
            <a:t>Q25. A reverse bias pn junction has …………</a:t>
          </a:r>
          <a:endParaRPr lang="en-US" sz="1700" kern="1200"/>
        </a:p>
      </dsp:txBody>
      <dsp:txXfrm>
        <a:off x="320169" y="75581"/>
        <a:ext cx="4090409" cy="452844"/>
      </dsp:txXfrm>
    </dsp:sp>
    <dsp:sp modelId="{5A78BAF4-D3CA-46C0-8AA6-3DAADAF72AAB}">
      <dsp:nvSpPr>
        <dsp:cNvPr id="0" name=""/>
        <dsp:cNvSpPr/>
      </dsp:nvSpPr>
      <dsp:spPr>
        <a:xfrm>
          <a:off x="0" y="1073123"/>
          <a:ext cx="5913437" cy="428400"/>
        </a:xfrm>
        <a:prstGeom prst="rect">
          <a:avLst/>
        </a:prstGeom>
        <a:solidFill>
          <a:schemeClr val="lt1">
            <a:alpha val="90000"/>
            <a:hueOff val="0"/>
            <a:satOff val="0"/>
            <a:lumOff val="0"/>
            <a:alphaOff val="0"/>
          </a:schemeClr>
        </a:solidFill>
        <a:ln w="9525" cap="flat" cmpd="sng" algn="ctr">
          <a:solidFill>
            <a:schemeClr val="accent2">
              <a:hueOff val="-678595"/>
              <a:satOff val="2237"/>
              <a:lumOff val="2392"/>
              <a:alphaOff val="0"/>
            </a:schemeClr>
          </a:solidFill>
          <a:prstDash val="solid"/>
        </a:ln>
        <a:effectLst/>
      </dsp:spPr>
      <dsp:style>
        <a:lnRef idx="1">
          <a:scrgbClr r="0" g="0" b="0"/>
        </a:lnRef>
        <a:fillRef idx="1">
          <a:scrgbClr r="0" g="0" b="0"/>
        </a:fillRef>
        <a:effectRef idx="0">
          <a:scrgbClr r="0" g="0" b="0"/>
        </a:effectRef>
        <a:fontRef idx="minor"/>
      </dsp:style>
    </dsp:sp>
    <dsp:sp modelId="{D6920772-EEAB-4EAD-941F-8090F71E0BF5}">
      <dsp:nvSpPr>
        <dsp:cNvPr id="0" name=""/>
        <dsp:cNvSpPr/>
      </dsp:nvSpPr>
      <dsp:spPr>
        <a:xfrm>
          <a:off x="295671" y="822203"/>
          <a:ext cx="4139405" cy="501840"/>
        </a:xfrm>
        <a:prstGeom prst="roundRect">
          <a:avLst/>
        </a:prstGeom>
        <a:gradFill rotWithShape="0">
          <a:gsLst>
            <a:gs pos="0">
              <a:schemeClr val="accent2">
                <a:hueOff val="-678595"/>
                <a:satOff val="2237"/>
                <a:lumOff val="2392"/>
                <a:alphaOff val="0"/>
                <a:tint val="98000"/>
                <a:satMod val="110000"/>
                <a:lumMod val="104000"/>
              </a:schemeClr>
            </a:gs>
            <a:gs pos="69000">
              <a:schemeClr val="accent2">
                <a:hueOff val="-678595"/>
                <a:satOff val="2237"/>
                <a:lumOff val="2392"/>
                <a:alphaOff val="0"/>
                <a:shade val="88000"/>
                <a:satMod val="130000"/>
                <a:lumMod val="92000"/>
              </a:schemeClr>
            </a:gs>
            <a:gs pos="100000">
              <a:schemeClr val="accent2">
                <a:hueOff val="-678595"/>
                <a:satOff val="2237"/>
                <a:lumOff val="239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755650">
            <a:lnSpc>
              <a:spcPct val="90000"/>
            </a:lnSpc>
            <a:spcBef>
              <a:spcPct val="0"/>
            </a:spcBef>
            <a:spcAft>
              <a:spcPct val="35000"/>
            </a:spcAft>
            <a:buNone/>
          </a:pPr>
          <a:r>
            <a:rPr lang="en-US" sz="1700" kern="1200"/>
            <a:t>Very narrow depletion layer</a:t>
          </a:r>
        </a:p>
      </dsp:txBody>
      <dsp:txXfrm>
        <a:off x="320169" y="846701"/>
        <a:ext cx="4090409" cy="452844"/>
      </dsp:txXfrm>
    </dsp:sp>
    <dsp:sp modelId="{4DDB6F22-1751-4432-9F32-8DDB4403FB53}">
      <dsp:nvSpPr>
        <dsp:cNvPr id="0" name=""/>
        <dsp:cNvSpPr/>
      </dsp:nvSpPr>
      <dsp:spPr>
        <a:xfrm>
          <a:off x="0" y="1844243"/>
          <a:ext cx="5913437" cy="428400"/>
        </a:xfrm>
        <a:prstGeom prst="rect">
          <a:avLst/>
        </a:prstGeom>
        <a:solidFill>
          <a:schemeClr val="lt1">
            <a:alpha val="90000"/>
            <a:hueOff val="0"/>
            <a:satOff val="0"/>
            <a:lumOff val="0"/>
            <a:alphaOff val="0"/>
          </a:schemeClr>
        </a:solidFill>
        <a:ln w="9525" cap="flat" cmpd="sng" algn="ctr">
          <a:solidFill>
            <a:schemeClr val="accent2">
              <a:hueOff val="-1357190"/>
              <a:satOff val="4474"/>
              <a:lumOff val="4784"/>
              <a:alphaOff val="0"/>
            </a:schemeClr>
          </a:solidFill>
          <a:prstDash val="solid"/>
        </a:ln>
        <a:effectLst/>
      </dsp:spPr>
      <dsp:style>
        <a:lnRef idx="1">
          <a:scrgbClr r="0" g="0" b="0"/>
        </a:lnRef>
        <a:fillRef idx="1">
          <a:scrgbClr r="0" g="0" b="0"/>
        </a:fillRef>
        <a:effectRef idx="0">
          <a:scrgbClr r="0" g="0" b="0"/>
        </a:effectRef>
        <a:fontRef idx="minor"/>
      </dsp:style>
    </dsp:sp>
    <dsp:sp modelId="{CACD5F76-F250-4568-847A-1130247779F9}">
      <dsp:nvSpPr>
        <dsp:cNvPr id="0" name=""/>
        <dsp:cNvSpPr/>
      </dsp:nvSpPr>
      <dsp:spPr>
        <a:xfrm>
          <a:off x="295671" y="1593323"/>
          <a:ext cx="4139405" cy="501840"/>
        </a:xfrm>
        <a:prstGeom prst="roundRect">
          <a:avLst/>
        </a:prstGeom>
        <a:gradFill rotWithShape="0">
          <a:gsLst>
            <a:gs pos="0">
              <a:schemeClr val="accent2">
                <a:hueOff val="-1357190"/>
                <a:satOff val="4474"/>
                <a:lumOff val="4784"/>
                <a:alphaOff val="0"/>
                <a:tint val="98000"/>
                <a:satMod val="110000"/>
                <a:lumMod val="104000"/>
              </a:schemeClr>
            </a:gs>
            <a:gs pos="69000">
              <a:schemeClr val="accent2">
                <a:hueOff val="-1357190"/>
                <a:satOff val="4474"/>
                <a:lumOff val="4784"/>
                <a:alphaOff val="0"/>
                <a:shade val="88000"/>
                <a:satMod val="130000"/>
                <a:lumMod val="92000"/>
              </a:schemeClr>
            </a:gs>
            <a:gs pos="100000">
              <a:schemeClr val="accent2">
                <a:hueOff val="-1357190"/>
                <a:satOff val="4474"/>
                <a:lumOff val="478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755650">
            <a:lnSpc>
              <a:spcPct val="90000"/>
            </a:lnSpc>
            <a:spcBef>
              <a:spcPct val="0"/>
            </a:spcBef>
            <a:spcAft>
              <a:spcPct val="35000"/>
            </a:spcAft>
            <a:buNone/>
          </a:pPr>
          <a:r>
            <a:rPr lang="en-US" sz="1700" kern="1200"/>
            <a:t>Almost no current</a:t>
          </a:r>
        </a:p>
      </dsp:txBody>
      <dsp:txXfrm>
        <a:off x="320169" y="1617821"/>
        <a:ext cx="4090409" cy="452844"/>
      </dsp:txXfrm>
    </dsp:sp>
    <dsp:sp modelId="{C010D260-B8CD-4EA4-AEDB-D7BD2C53C637}">
      <dsp:nvSpPr>
        <dsp:cNvPr id="0" name=""/>
        <dsp:cNvSpPr/>
      </dsp:nvSpPr>
      <dsp:spPr>
        <a:xfrm>
          <a:off x="0" y="2615364"/>
          <a:ext cx="5913437" cy="428400"/>
        </a:xfrm>
        <a:prstGeom prst="rect">
          <a:avLst/>
        </a:prstGeom>
        <a:solidFill>
          <a:schemeClr val="lt1">
            <a:alpha val="90000"/>
            <a:hueOff val="0"/>
            <a:satOff val="0"/>
            <a:lumOff val="0"/>
            <a:alphaOff val="0"/>
          </a:schemeClr>
        </a:solidFill>
        <a:ln w="9525" cap="flat" cmpd="sng" algn="ctr">
          <a:solidFill>
            <a:schemeClr val="accent2">
              <a:hueOff val="-2035785"/>
              <a:satOff val="6711"/>
              <a:lumOff val="7177"/>
              <a:alphaOff val="0"/>
            </a:schemeClr>
          </a:solidFill>
          <a:prstDash val="solid"/>
        </a:ln>
        <a:effectLst/>
      </dsp:spPr>
      <dsp:style>
        <a:lnRef idx="1">
          <a:scrgbClr r="0" g="0" b="0"/>
        </a:lnRef>
        <a:fillRef idx="1">
          <a:scrgbClr r="0" g="0" b="0"/>
        </a:fillRef>
        <a:effectRef idx="0">
          <a:scrgbClr r="0" g="0" b="0"/>
        </a:effectRef>
        <a:fontRef idx="minor"/>
      </dsp:style>
    </dsp:sp>
    <dsp:sp modelId="{A862D806-60BD-4095-BEB9-E7148EAE04E4}">
      <dsp:nvSpPr>
        <dsp:cNvPr id="0" name=""/>
        <dsp:cNvSpPr/>
      </dsp:nvSpPr>
      <dsp:spPr>
        <a:xfrm>
          <a:off x="295671" y="2364444"/>
          <a:ext cx="4139405" cy="501840"/>
        </a:xfrm>
        <a:prstGeom prst="roundRect">
          <a:avLst/>
        </a:prstGeom>
        <a:gradFill rotWithShape="0">
          <a:gsLst>
            <a:gs pos="0">
              <a:schemeClr val="accent2">
                <a:hueOff val="-2035785"/>
                <a:satOff val="6711"/>
                <a:lumOff val="7177"/>
                <a:alphaOff val="0"/>
                <a:tint val="98000"/>
                <a:satMod val="110000"/>
                <a:lumMod val="104000"/>
              </a:schemeClr>
            </a:gs>
            <a:gs pos="69000">
              <a:schemeClr val="accent2">
                <a:hueOff val="-2035785"/>
                <a:satOff val="6711"/>
                <a:lumOff val="7177"/>
                <a:alphaOff val="0"/>
                <a:shade val="88000"/>
                <a:satMod val="130000"/>
                <a:lumMod val="92000"/>
              </a:schemeClr>
            </a:gs>
            <a:gs pos="100000">
              <a:schemeClr val="accent2">
                <a:hueOff val="-2035785"/>
                <a:satOff val="6711"/>
                <a:lumOff val="717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755650">
            <a:lnSpc>
              <a:spcPct val="90000"/>
            </a:lnSpc>
            <a:spcBef>
              <a:spcPct val="0"/>
            </a:spcBef>
            <a:spcAft>
              <a:spcPct val="35000"/>
            </a:spcAft>
            <a:buNone/>
          </a:pPr>
          <a:r>
            <a:rPr lang="en-US" sz="1700" kern="1200"/>
            <a:t>Very low resistance</a:t>
          </a:r>
        </a:p>
      </dsp:txBody>
      <dsp:txXfrm>
        <a:off x="320169" y="2388942"/>
        <a:ext cx="4090409" cy="452844"/>
      </dsp:txXfrm>
    </dsp:sp>
    <dsp:sp modelId="{32712AB1-307D-4610-95BD-C8B6B084AF9B}">
      <dsp:nvSpPr>
        <dsp:cNvPr id="0" name=""/>
        <dsp:cNvSpPr/>
      </dsp:nvSpPr>
      <dsp:spPr>
        <a:xfrm>
          <a:off x="0" y="3386483"/>
          <a:ext cx="5913437" cy="428400"/>
        </a:xfrm>
        <a:prstGeom prst="rect">
          <a:avLst/>
        </a:prstGeom>
        <a:solidFill>
          <a:schemeClr val="lt1">
            <a:alpha val="90000"/>
            <a:hueOff val="0"/>
            <a:satOff val="0"/>
            <a:lumOff val="0"/>
            <a:alphaOff val="0"/>
          </a:schemeClr>
        </a:solidFill>
        <a:ln w="9525" cap="flat" cmpd="sng" algn="ctr">
          <a:solidFill>
            <a:schemeClr val="accent2">
              <a:hueOff val="-2714380"/>
              <a:satOff val="8948"/>
              <a:lumOff val="9569"/>
              <a:alphaOff val="0"/>
            </a:schemeClr>
          </a:solidFill>
          <a:prstDash val="solid"/>
        </a:ln>
        <a:effectLst/>
      </dsp:spPr>
      <dsp:style>
        <a:lnRef idx="1">
          <a:scrgbClr r="0" g="0" b="0"/>
        </a:lnRef>
        <a:fillRef idx="1">
          <a:scrgbClr r="0" g="0" b="0"/>
        </a:fillRef>
        <a:effectRef idx="0">
          <a:scrgbClr r="0" g="0" b="0"/>
        </a:effectRef>
        <a:fontRef idx="minor"/>
      </dsp:style>
    </dsp:sp>
    <dsp:sp modelId="{3A23ABEE-72E0-4B99-A37E-0089193308A9}">
      <dsp:nvSpPr>
        <dsp:cNvPr id="0" name=""/>
        <dsp:cNvSpPr/>
      </dsp:nvSpPr>
      <dsp:spPr>
        <a:xfrm>
          <a:off x="295671" y="3135563"/>
          <a:ext cx="4139405" cy="501840"/>
        </a:xfrm>
        <a:prstGeom prst="roundRect">
          <a:avLst/>
        </a:prstGeom>
        <a:gradFill rotWithShape="0">
          <a:gsLst>
            <a:gs pos="0">
              <a:schemeClr val="accent2">
                <a:hueOff val="-2714380"/>
                <a:satOff val="8948"/>
                <a:lumOff val="9569"/>
                <a:alphaOff val="0"/>
                <a:tint val="98000"/>
                <a:satMod val="110000"/>
                <a:lumMod val="104000"/>
              </a:schemeClr>
            </a:gs>
            <a:gs pos="69000">
              <a:schemeClr val="accent2">
                <a:hueOff val="-2714380"/>
                <a:satOff val="8948"/>
                <a:lumOff val="9569"/>
                <a:alphaOff val="0"/>
                <a:shade val="88000"/>
                <a:satMod val="130000"/>
                <a:lumMod val="92000"/>
              </a:schemeClr>
            </a:gs>
            <a:gs pos="100000">
              <a:schemeClr val="accent2">
                <a:hueOff val="-2714380"/>
                <a:satOff val="8948"/>
                <a:lumOff val="956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755650">
            <a:lnSpc>
              <a:spcPct val="90000"/>
            </a:lnSpc>
            <a:spcBef>
              <a:spcPct val="0"/>
            </a:spcBef>
            <a:spcAft>
              <a:spcPct val="35000"/>
            </a:spcAft>
            <a:buNone/>
          </a:pPr>
          <a:r>
            <a:rPr lang="en-US" sz="1700" kern="1200"/>
            <a:t>Large current flow</a:t>
          </a:r>
        </a:p>
      </dsp:txBody>
      <dsp:txXfrm>
        <a:off x="320169" y="3160061"/>
        <a:ext cx="4090409" cy="452844"/>
      </dsp:txXfrm>
    </dsp:sp>
    <dsp:sp modelId="{9CB38443-383D-4CF4-852E-F1705AE13559}">
      <dsp:nvSpPr>
        <dsp:cNvPr id="0" name=""/>
        <dsp:cNvSpPr/>
      </dsp:nvSpPr>
      <dsp:spPr>
        <a:xfrm>
          <a:off x="0" y="4157604"/>
          <a:ext cx="5913437" cy="428400"/>
        </a:xfrm>
        <a:prstGeom prst="rect">
          <a:avLst/>
        </a:prstGeom>
        <a:solidFill>
          <a:schemeClr val="lt1">
            <a:alpha val="90000"/>
            <a:hueOff val="0"/>
            <a:satOff val="0"/>
            <a:lumOff val="0"/>
            <a:alphaOff val="0"/>
          </a:schemeClr>
        </a:solidFill>
        <a:ln w="9525" cap="flat" cmpd="sng" algn="ctr">
          <a:solidFill>
            <a:schemeClr val="accent2">
              <a:hueOff val="-3392975"/>
              <a:satOff val="11185"/>
              <a:lumOff val="11961"/>
              <a:alphaOff val="0"/>
            </a:schemeClr>
          </a:solidFill>
          <a:prstDash val="solid"/>
        </a:ln>
        <a:effectLst/>
      </dsp:spPr>
      <dsp:style>
        <a:lnRef idx="1">
          <a:scrgbClr r="0" g="0" b="0"/>
        </a:lnRef>
        <a:fillRef idx="1">
          <a:scrgbClr r="0" g="0" b="0"/>
        </a:fillRef>
        <a:effectRef idx="0">
          <a:scrgbClr r="0" g="0" b="0"/>
        </a:effectRef>
        <a:fontRef idx="minor"/>
      </dsp:style>
    </dsp:sp>
    <dsp:sp modelId="{D6BCFB3D-2DA0-4FC1-B4EB-DBD316532469}">
      <dsp:nvSpPr>
        <dsp:cNvPr id="0" name=""/>
        <dsp:cNvSpPr/>
      </dsp:nvSpPr>
      <dsp:spPr>
        <a:xfrm>
          <a:off x="295671" y="3906684"/>
          <a:ext cx="4139405" cy="50184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755650">
            <a:lnSpc>
              <a:spcPct val="90000"/>
            </a:lnSpc>
            <a:spcBef>
              <a:spcPct val="0"/>
            </a:spcBef>
            <a:spcAft>
              <a:spcPct val="35000"/>
            </a:spcAft>
            <a:buNone/>
          </a:pPr>
          <a:r>
            <a:rPr lang="en-US" sz="1700" b="1" kern="1200"/>
            <a:t>Answer : 2</a:t>
          </a:r>
          <a:endParaRPr lang="en-US" sz="1700" kern="1200"/>
        </a:p>
      </dsp:txBody>
      <dsp:txXfrm>
        <a:off x="320169" y="3931182"/>
        <a:ext cx="4090409"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30E3BC-CBFB-465F-B181-8C463048C081}" type="datetimeFigureOut">
              <a:rPr lang="en-IN" smtClean="0"/>
              <a:t>21-10-2020</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2BBA9937-5BB0-48EA-B04B-2218CAE7007A}"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543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0E3BC-CBFB-465F-B181-8C463048C081}" type="datetimeFigureOut">
              <a:rPr lang="en-IN" smtClean="0"/>
              <a:t>21-10-2020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BA9937-5BB0-48EA-B04B-2218CAE7007A}"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022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0E3BC-CBFB-465F-B181-8C463048C081}" type="datetimeFigureOut">
              <a:rPr lang="en-IN" smtClean="0"/>
              <a:t>21-10-2020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BA9937-5BB0-48EA-B04B-2218CAE7007A}"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736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0E3BC-CBFB-465F-B181-8C463048C081}" type="datetimeFigureOut">
              <a:rPr lang="en-IN" smtClean="0"/>
              <a:t>21-10-2020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BA9937-5BB0-48EA-B04B-2218CAE7007A}"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215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30E3BC-CBFB-465F-B181-8C463048C081}" type="datetimeFigureOut">
              <a:rPr lang="en-IN" smtClean="0"/>
              <a:t>21-10-2020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BA9937-5BB0-48EA-B04B-2218CAE7007A}"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738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30E3BC-CBFB-465F-B181-8C463048C081}" type="datetimeFigureOut">
              <a:rPr lang="en-IN" smtClean="0"/>
              <a:t>21-10-2020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BA9937-5BB0-48EA-B04B-2218CAE7007A}"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06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30E3BC-CBFB-465F-B181-8C463048C081}" type="datetimeFigureOut">
              <a:rPr lang="en-IN" smtClean="0"/>
              <a:t>21-10-2020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BBA9937-5BB0-48EA-B04B-2218CAE7007A}"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167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30E3BC-CBFB-465F-B181-8C463048C081}" type="datetimeFigureOut">
              <a:rPr lang="en-IN" smtClean="0"/>
              <a:t>21-10-2020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BBA9937-5BB0-48EA-B04B-2218CAE7007A}"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647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0E3BC-CBFB-465F-B181-8C463048C081}" type="datetimeFigureOut">
              <a:rPr lang="en-IN" smtClean="0"/>
              <a:t>21-10-2020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BBA9937-5BB0-48EA-B04B-2218CAE7007A}" type="slidenum">
              <a:rPr lang="en-IN" smtClean="0"/>
              <a:t>‹#›</a:t>
            </a:fld>
            <a:endParaRPr lang="en-IN"/>
          </a:p>
        </p:txBody>
      </p:sp>
    </p:spTree>
    <p:extLst>
      <p:ext uri="{BB962C8B-B14F-4D97-AF65-F5344CB8AC3E}">
        <p14:creationId xmlns:p14="http://schemas.microsoft.com/office/powerpoint/2010/main" val="219495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30E3BC-CBFB-465F-B181-8C463048C081}" type="datetimeFigureOut">
              <a:rPr lang="en-IN" smtClean="0"/>
              <a:t>21-10-2020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BA9937-5BB0-48EA-B04B-2218CAE7007A}"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262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F30E3BC-CBFB-465F-B181-8C463048C081}" type="datetimeFigureOut">
              <a:rPr lang="en-IN" smtClean="0"/>
              <a:t>21-10-2020</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2BBA9937-5BB0-48EA-B04B-2218CAE7007A}"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006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F30E3BC-CBFB-465F-B181-8C463048C081}" type="datetimeFigureOut">
              <a:rPr lang="en-IN" smtClean="0"/>
              <a:t>21-10-2020</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BBA9937-5BB0-48EA-B04B-2218CAE7007A}"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746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hysics.stackexchange.com/questions/73588/difference-between-energy-gaps-of-metal-and-semiconductor"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ermi_energy"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Category:Electromagnetic_spectru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Germanium.svg" TargetMode="External"/><Relationship Id="rId7" Type="http://schemas.openxmlformats.org/officeDocument/2006/relationships/hyperlink" Target="https://creativecommons.org/licenses/by-sa/3.0/"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physics.stackexchange.com/questions/278844/why-do-p-orbitals-correspond-to-the-valence-band-in-semiconductors"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www.scielo.cl/scielo.php?pid=S0717-97072009000300011&amp;script=sci_arttext"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Tunnel_diod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nekropolitan.blogspot.com/2016/11/nawiedzony-podcast-109-q.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en.wikipedia.org/wiki/File:Pn-junction-equilibrium.png" TargetMode="Externa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deviantart.com/ilenush/art/Thank-You-663852566"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B1BC-249A-4F72-A538-C8019D93C4E0}"/>
              </a:ext>
            </a:extLst>
          </p:cNvPr>
          <p:cNvSpPr>
            <a:spLocks noGrp="1"/>
          </p:cNvSpPr>
          <p:nvPr>
            <p:ph type="ctrTitle"/>
          </p:nvPr>
        </p:nvSpPr>
        <p:spPr/>
        <p:txBody>
          <a:bodyPr>
            <a:normAutofit fontScale="90000"/>
          </a:bodyPr>
          <a:lstStyle/>
          <a:p>
            <a:r>
              <a:rPr lang="en-US" dirty="0"/>
              <a:t>Effect of temperature in fermi level</a:t>
            </a:r>
            <a:endParaRPr lang="en-IN" dirty="0"/>
          </a:p>
        </p:txBody>
      </p:sp>
      <p:sp>
        <p:nvSpPr>
          <p:cNvPr id="3" name="Subtitle 2">
            <a:extLst>
              <a:ext uri="{FF2B5EF4-FFF2-40B4-BE49-F238E27FC236}">
                <a16:creationId xmlns:a16="http://schemas.microsoft.com/office/drawing/2014/main" id="{AA14153B-4F81-4EEE-B5C7-7CA70864423B}"/>
              </a:ext>
            </a:extLst>
          </p:cNvPr>
          <p:cNvSpPr>
            <a:spLocks noGrp="1"/>
          </p:cNvSpPr>
          <p:nvPr>
            <p:ph type="subTitle" idx="1"/>
          </p:nvPr>
        </p:nvSpPr>
        <p:spPr/>
        <p:txBody>
          <a:bodyPr>
            <a:normAutofit fontScale="62500" lnSpcReduction="20000"/>
          </a:bodyPr>
          <a:lstStyle/>
          <a:p>
            <a:r>
              <a:rPr lang="en-US" dirty="0" err="1"/>
              <a:t>Dr.a.anbarasi</a:t>
            </a:r>
            <a:endParaRPr lang="en-US" dirty="0"/>
          </a:p>
          <a:p>
            <a:r>
              <a:rPr lang="en-US" dirty="0"/>
              <a:t>Associate professor in physics </a:t>
            </a:r>
          </a:p>
          <a:p>
            <a:r>
              <a:rPr lang="en-IN" dirty="0" err="1"/>
              <a:t>Periyar</a:t>
            </a:r>
            <a:r>
              <a:rPr lang="en-IN" dirty="0"/>
              <a:t> arts college </a:t>
            </a:r>
            <a:r>
              <a:rPr lang="en-IN" dirty="0" err="1"/>
              <a:t>cuddalore</a:t>
            </a:r>
            <a:endParaRPr lang="en-IN" dirty="0"/>
          </a:p>
        </p:txBody>
      </p:sp>
    </p:spTree>
    <p:extLst>
      <p:ext uri="{BB962C8B-B14F-4D97-AF65-F5344CB8AC3E}">
        <p14:creationId xmlns:p14="http://schemas.microsoft.com/office/powerpoint/2010/main" val="413837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F315-755A-498E-990B-C02ECA542178}"/>
              </a:ext>
            </a:extLst>
          </p:cNvPr>
          <p:cNvSpPr>
            <a:spLocks noGrp="1"/>
          </p:cNvSpPr>
          <p:nvPr>
            <p:ph type="title"/>
          </p:nvPr>
        </p:nvSpPr>
        <p:spPr/>
        <p:txBody>
          <a:bodyPr/>
          <a:lstStyle/>
          <a:p>
            <a:r>
              <a:rPr lang="en-US" dirty="0"/>
              <a:t>Fermi level changes with temperature</a:t>
            </a:r>
            <a:endParaRPr lang="en-IN" dirty="0"/>
          </a:p>
        </p:txBody>
      </p:sp>
      <p:sp>
        <p:nvSpPr>
          <p:cNvPr id="3" name="Content Placeholder 2">
            <a:extLst>
              <a:ext uri="{FF2B5EF4-FFF2-40B4-BE49-F238E27FC236}">
                <a16:creationId xmlns:a16="http://schemas.microsoft.com/office/drawing/2014/main" id="{7CAB7D8D-3CE0-4762-8913-C2C4130DF424}"/>
              </a:ext>
            </a:extLst>
          </p:cNvPr>
          <p:cNvSpPr>
            <a:spLocks noGrp="1"/>
          </p:cNvSpPr>
          <p:nvPr>
            <p:ph idx="1"/>
          </p:nvPr>
        </p:nvSpPr>
        <p:spPr/>
        <p:txBody>
          <a:bodyPr/>
          <a:lstStyle/>
          <a:p>
            <a:r>
              <a:rPr lang="en-US"/>
              <a:t>Does Fermi energy depend on temperature?</a:t>
            </a:r>
          </a:p>
          <a:p>
            <a:r>
              <a:rPr lang="en-US"/>
              <a:t>The experiment shows that the </a:t>
            </a:r>
            <a:r>
              <a:rPr lang="en-US" b="1"/>
              <a:t>Fermi level</a:t>
            </a:r>
            <a:r>
              <a:rPr lang="en-US"/>
              <a:t> decreases with increasing </a:t>
            </a:r>
            <a:r>
              <a:rPr lang="en-US" b="1"/>
              <a:t>temperature</a:t>
            </a:r>
            <a:r>
              <a:rPr lang="en-US"/>
              <a:t> and has almost the same </a:t>
            </a:r>
            <a:r>
              <a:rPr lang="en-US" b="1"/>
              <a:t>temperature dependence</a:t>
            </a:r>
            <a:r>
              <a:rPr lang="en-US"/>
              <a:t> as the </a:t>
            </a:r>
            <a:r>
              <a:rPr lang="en-US" b="1"/>
              <a:t>energy</a:t>
            </a:r>
            <a:r>
              <a:rPr lang="en-US"/>
              <a:t> gap. It is pinned at about 0.63 of </a:t>
            </a:r>
            <a:r>
              <a:rPr lang="en-US" b="1"/>
              <a:t>energy</a:t>
            </a:r>
            <a:r>
              <a:rPr lang="en-US"/>
              <a:t> gap below the conduction band.</a:t>
            </a:r>
          </a:p>
        </p:txBody>
      </p:sp>
    </p:spTree>
    <p:extLst>
      <p:ext uri="{BB962C8B-B14F-4D97-AF65-F5344CB8AC3E}">
        <p14:creationId xmlns:p14="http://schemas.microsoft.com/office/powerpoint/2010/main" val="115934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7D28-F66F-46F2-BE67-D0889F518DF5}"/>
              </a:ext>
            </a:extLst>
          </p:cNvPr>
          <p:cNvSpPr>
            <a:spLocks noGrp="1"/>
          </p:cNvSpPr>
          <p:nvPr>
            <p:ph type="title"/>
          </p:nvPr>
        </p:nvSpPr>
        <p:spPr/>
        <p:txBody>
          <a:bodyPr/>
          <a:lstStyle/>
          <a:p>
            <a:r>
              <a:rPr lang="en-US" dirty="0"/>
              <a:t>                         Fermi energy</a:t>
            </a:r>
            <a:endParaRPr lang="en-IN" dirty="0"/>
          </a:p>
        </p:txBody>
      </p:sp>
      <p:sp>
        <p:nvSpPr>
          <p:cNvPr id="3" name="Content Placeholder 2">
            <a:extLst>
              <a:ext uri="{FF2B5EF4-FFF2-40B4-BE49-F238E27FC236}">
                <a16:creationId xmlns:a16="http://schemas.microsoft.com/office/drawing/2014/main" id="{B8C44040-A799-4E93-AC2F-0361AA3BBAF5}"/>
              </a:ext>
            </a:extLst>
          </p:cNvPr>
          <p:cNvSpPr>
            <a:spLocks noGrp="1"/>
          </p:cNvSpPr>
          <p:nvPr>
            <p:ph idx="1"/>
          </p:nvPr>
        </p:nvSpPr>
        <p:spPr/>
        <p:txBody>
          <a:bodyPr/>
          <a:lstStyle/>
          <a:p>
            <a:r>
              <a:rPr lang="en-US"/>
              <a:t>What is the formula of Fermi energy?</a:t>
            </a:r>
          </a:p>
          <a:p>
            <a:r>
              <a:rPr lang="en-US" b="1"/>
              <a:t>Fermi Energies</a:t>
            </a:r>
            <a:r>
              <a:rPr lang="en-US"/>
              <a:t> for Metals</a:t>
            </a:r>
            <a:br>
              <a:rPr lang="en-US"/>
            </a:br>
            <a:br>
              <a:rPr lang="en-US"/>
            </a:br>
            <a:r>
              <a:rPr lang="en-US"/>
              <a:t>We can also turn this around and express the </a:t>
            </a:r>
            <a:r>
              <a:rPr lang="en-US" b="1"/>
              <a:t>Fermi energy</a:t>
            </a:r>
            <a:r>
              <a:rPr lang="en-US"/>
              <a:t> in terms of the free electron density. For a metal with </a:t>
            </a:r>
            <a:r>
              <a:rPr lang="en-US" b="1"/>
              <a:t>Fermi energy</a:t>
            </a:r>
            <a:r>
              <a:rPr lang="en-US"/>
              <a:t> E</a:t>
            </a:r>
            <a:r>
              <a:rPr lang="en-US" baseline="-25000"/>
              <a:t>F</a:t>
            </a:r>
            <a:r>
              <a:rPr lang="en-US"/>
              <a:t> = eV, the free electron density is n = x10^ electrons/m</a:t>
            </a:r>
            <a:r>
              <a:rPr lang="en-US" baseline="30000"/>
              <a:t>3</a:t>
            </a:r>
            <a:r>
              <a:rPr lang="en-US"/>
              <a:t>.</a:t>
            </a:r>
          </a:p>
        </p:txBody>
      </p:sp>
    </p:spTree>
    <p:extLst>
      <p:ext uri="{BB962C8B-B14F-4D97-AF65-F5344CB8AC3E}">
        <p14:creationId xmlns:p14="http://schemas.microsoft.com/office/powerpoint/2010/main" val="77225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404DFC3-8396-4695-971C-AD97AC4D8415}"/>
              </a:ext>
            </a:extLst>
          </p:cNvPr>
          <p:cNvSpPr>
            <a:spLocks noGrp="1"/>
          </p:cNvSpPr>
          <p:nvPr>
            <p:ph type="title"/>
          </p:nvPr>
        </p:nvSpPr>
        <p:spPr>
          <a:xfrm>
            <a:off x="1451580" y="804520"/>
            <a:ext cx="4176511" cy="1049235"/>
          </a:xfrm>
        </p:spPr>
        <p:txBody>
          <a:bodyPr>
            <a:normAutofit/>
          </a:bodyPr>
          <a:lstStyle/>
          <a:p>
            <a:r>
              <a:rPr lang="en-US" dirty="0"/>
              <a:t>Fermi level</a:t>
            </a:r>
            <a:endParaRPr lang="en-IN" dirty="0"/>
          </a:p>
        </p:txBody>
      </p:sp>
      <p:sp>
        <p:nvSpPr>
          <p:cNvPr id="28" name="Rectangle 27">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B92E5D2-4F3A-44A6-B946-D029C52770CD}"/>
              </a:ext>
            </a:extLst>
          </p:cNvPr>
          <p:cNvSpPr>
            <a:spLocks noGrp="1"/>
          </p:cNvSpPr>
          <p:nvPr>
            <p:ph idx="1"/>
          </p:nvPr>
        </p:nvSpPr>
        <p:spPr>
          <a:xfrm>
            <a:off x="1451581" y="2015732"/>
            <a:ext cx="4172212" cy="3450613"/>
          </a:xfrm>
        </p:spPr>
        <p:txBody>
          <a:bodyPr>
            <a:normAutofit/>
          </a:bodyPr>
          <a:lstStyle/>
          <a:p>
            <a:r>
              <a:rPr lang="en-US" dirty="0"/>
              <a:t>What do you understand by Fermi level?</a:t>
            </a:r>
          </a:p>
          <a:p>
            <a:r>
              <a:rPr lang="en-US" dirty="0"/>
              <a:t>The </a:t>
            </a:r>
            <a:r>
              <a:rPr lang="en-US" b="1" dirty="0"/>
              <a:t>Fermi Level</a:t>
            </a:r>
            <a:r>
              <a:rPr lang="en-US" dirty="0"/>
              <a:t> is the </a:t>
            </a:r>
            <a:r>
              <a:rPr lang="en-US" b="1" dirty="0"/>
              <a:t>energy level</a:t>
            </a:r>
            <a:r>
              <a:rPr lang="en-US" dirty="0"/>
              <a:t> which is occupied by the electron orbital at temperature equals 0 K. The </a:t>
            </a:r>
            <a:r>
              <a:rPr lang="en-US" b="1" dirty="0"/>
              <a:t>level</a:t>
            </a:r>
            <a:r>
              <a:rPr lang="en-US" dirty="0"/>
              <a:t> of occupancy determines the conductivity of different materials </a:t>
            </a:r>
          </a:p>
        </p:txBody>
      </p:sp>
      <p:pic>
        <p:nvPicPr>
          <p:cNvPr id="8" name="Picture 7" descr="A picture containing shape&#10;&#10;Description automatically generated">
            <a:extLst>
              <a:ext uri="{FF2B5EF4-FFF2-40B4-BE49-F238E27FC236}">
                <a16:creationId xmlns:a16="http://schemas.microsoft.com/office/drawing/2014/main" id="{47B6B5C0-70D9-422C-992E-1A42CCFD86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4411" y="1759895"/>
            <a:ext cx="4960442" cy="2752138"/>
          </a:xfrm>
          <a:prstGeom prst="rect">
            <a:avLst/>
          </a:prstGeom>
        </p:spPr>
      </p:pic>
      <p:pic>
        <p:nvPicPr>
          <p:cNvPr id="30" name="Picture 29">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DE84DD-9DEC-4F4A-89D0-B66F602A4250}"/>
              </a:ext>
            </a:extLst>
          </p:cNvPr>
          <p:cNvSpPr txBox="1"/>
          <p:nvPr/>
        </p:nvSpPr>
        <p:spPr>
          <a:xfrm>
            <a:off x="8633998" y="4311978"/>
            <a:ext cx="2420855"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physics.stackexchange.com/questions/73588/difference-between-energy-gaps-of-metal-and-semiconductor">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IN" sz="700">
              <a:solidFill>
                <a:srgbClr val="FFFFFF"/>
              </a:solidFill>
            </a:endParaRPr>
          </a:p>
        </p:txBody>
      </p:sp>
    </p:spTree>
    <p:extLst>
      <p:ext uri="{BB962C8B-B14F-4D97-AF65-F5344CB8AC3E}">
        <p14:creationId xmlns:p14="http://schemas.microsoft.com/office/powerpoint/2010/main" val="266275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2B10116-1E8E-462B-95E2-35E6DE02FF36}"/>
              </a:ext>
            </a:extLst>
          </p:cNvPr>
          <p:cNvSpPr>
            <a:spLocks noGrp="1"/>
          </p:cNvSpPr>
          <p:nvPr>
            <p:ph idx="1"/>
          </p:nvPr>
        </p:nvSpPr>
        <p:spPr>
          <a:xfrm>
            <a:off x="1451581" y="2015732"/>
            <a:ext cx="4172212" cy="3450613"/>
          </a:xfrm>
        </p:spPr>
        <p:txBody>
          <a:bodyPr>
            <a:normAutofit/>
          </a:bodyPr>
          <a:lstStyle/>
          <a:p>
            <a:pPr>
              <a:lnSpc>
                <a:spcPct val="110000"/>
              </a:lnSpc>
            </a:pPr>
            <a:r>
              <a:rPr lang="en-US" sz="1900"/>
              <a:t>What is the Fermi radius?</a:t>
            </a:r>
          </a:p>
          <a:p>
            <a:pPr>
              <a:lnSpc>
                <a:spcPct val="110000"/>
              </a:lnSpc>
            </a:pPr>
            <a:r>
              <a:rPr lang="en-US" sz="1900"/>
              <a:t>In reciprocal space, the </a:t>
            </a:r>
            <a:r>
              <a:rPr lang="en-US" sz="1900" b="1"/>
              <a:t>Fermi</a:t>
            </a:r>
            <a:r>
              <a:rPr lang="en-US" sz="1900"/>
              <a:t> surface of an ideal </a:t>
            </a:r>
            <a:r>
              <a:rPr lang="en-US" sz="1900" b="1"/>
              <a:t>Fermi</a:t>
            </a:r>
            <a:r>
              <a:rPr lang="en-US" sz="1900"/>
              <a:t> gas is a sphere of </a:t>
            </a:r>
            <a:r>
              <a:rPr lang="en-US" sz="1900" b="1"/>
              <a:t>radius</a:t>
            </a:r>
            <a:r>
              <a:rPr lang="en-US" sz="1900"/>
              <a:t>. , determined by the valence electron concentration where. is the reduced Planck's constant. A material whose </a:t>
            </a:r>
            <a:r>
              <a:rPr lang="en-US" sz="1900" b="1"/>
              <a:t>Fermi</a:t>
            </a:r>
            <a:r>
              <a:rPr lang="en-US" sz="1900"/>
              <a:t> level falls in a gap between bands is an insulator or semiconductor depending on the size of the bandgap</a:t>
            </a:r>
          </a:p>
        </p:txBody>
      </p:sp>
      <p:pic>
        <p:nvPicPr>
          <p:cNvPr id="5" name="Picture 4" descr="Chart, pie chart&#10;&#10;Description automatically generated">
            <a:extLst>
              <a:ext uri="{FF2B5EF4-FFF2-40B4-BE49-F238E27FC236}">
                <a16:creationId xmlns:a16="http://schemas.microsoft.com/office/drawing/2014/main" id="{C7A541E1-E6E6-4462-8134-519D210455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6019" y="805583"/>
            <a:ext cx="4497226" cy="4660762"/>
          </a:xfrm>
          <a:prstGeom prst="rect">
            <a:avLst/>
          </a:prstGeom>
        </p:spPr>
      </p:pic>
      <p:pic>
        <p:nvPicPr>
          <p:cNvPr id="17" name="Picture 1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3925054-10B4-49EF-B49F-D081D96DCB85}"/>
              </a:ext>
            </a:extLst>
          </p:cNvPr>
          <p:cNvSpPr txBox="1"/>
          <p:nvPr/>
        </p:nvSpPr>
        <p:spPr>
          <a:xfrm>
            <a:off x="8402389" y="5266290"/>
            <a:ext cx="2420856"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s://en.wikipedia.org/wiki/Fermi_energy">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IN" sz="700">
              <a:solidFill>
                <a:srgbClr val="FFFFFF"/>
              </a:solidFill>
            </a:endParaRPr>
          </a:p>
        </p:txBody>
      </p:sp>
    </p:spTree>
    <p:extLst>
      <p:ext uri="{BB962C8B-B14F-4D97-AF65-F5344CB8AC3E}">
        <p14:creationId xmlns:p14="http://schemas.microsoft.com/office/powerpoint/2010/main" val="404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B195B-56EF-40CB-999B-7D55279B7126}"/>
              </a:ext>
            </a:extLst>
          </p:cNvPr>
          <p:cNvSpPr>
            <a:spLocks noGrp="1"/>
          </p:cNvSpPr>
          <p:nvPr>
            <p:ph idx="1"/>
          </p:nvPr>
        </p:nvSpPr>
        <p:spPr/>
        <p:txBody>
          <a:bodyPr/>
          <a:lstStyle/>
          <a:p>
            <a:r>
              <a:rPr lang="en-US"/>
              <a:t>Is Fermi energy constant?</a:t>
            </a:r>
          </a:p>
          <a:p>
            <a:r>
              <a:rPr lang="en-US"/>
              <a:t>The value of the </a:t>
            </a:r>
            <a:r>
              <a:rPr lang="en-US" b="1"/>
              <a:t>Fermi</a:t>
            </a:r>
            <a:r>
              <a:rPr lang="en-US"/>
              <a:t> level at absolute zero temperature (−273.15 °C) is known as the </a:t>
            </a:r>
            <a:r>
              <a:rPr lang="en-US" b="1"/>
              <a:t>Fermi energy</a:t>
            </a:r>
            <a:r>
              <a:rPr lang="en-US"/>
              <a:t>. It is also the maximum kinetic </a:t>
            </a:r>
            <a:r>
              <a:rPr lang="en-US" b="1"/>
              <a:t>energy</a:t>
            </a:r>
            <a:r>
              <a:rPr lang="en-US"/>
              <a:t> an electron can attain at 0K. </a:t>
            </a:r>
            <a:r>
              <a:rPr lang="en-US" b="1"/>
              <a:t>Fermi energy</a:t>
            </a:r>
            <a:r>
              <a:rPr lang="en-US"/>
              <a:t> is </a:t>
            </a:r>
            <a:r>
              <a:rPr lang="en-US" b="1"/>
              <a:t>constant</a:t>
            </a:r>
            <a:r>
              <a:rPr lang="en-US"/>
              <a:t> for each solid.</a:t>
            </a:r>
          </a:p>
        </p:txBody>
      </p:sp>
    </p:spTree>
    <p:extLst>
      <p:ext uri="{BB962C8B-B14F-4D97-AF65-F5344CB8AC3E}">
        <p14:creationId xmlns:p14="http://schemas.microsoft.com/office/powerpoint/2010/main" val="184689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E096-C7C6-4CEC-B6E7-03E2A51B00C0}"/>
              </a:ext>
            </a:extLst>
          </p:cNvPr>
          <p:cNvSpPr>
            <a:spLocks noGrp="1"/>
          </p:cNvSpPr>
          <p:nvPr>
            <p:ph type="title"/>
          </p:nvPr>
        </p:nvSpPr>
        <p:spPr/>
        <p:txBody>
          <a:bodyPr/>
          <a:lstStyle/>
          <a:p>
            <a:r>
              <a:rPr lang="en-US" dirty="0"/>
              <a:t>Energy spectrum</a:t>
            </a:r>
            <a:endParaRPr lang="en-IN" dirty="0"/>
          </a:p>
        </p:txBody>
      </p:sp>
      <p:sp>
        <p:nvSpPr>
          <p:cNvPr id="3" name="Content Placeholder 2">
            <a:extLst>
              <a:ext uri="{FF2B5EF4-FFF2-40B4-BE49-F238E27FC236}">
                <a16:creationId xmlns:a16="http://schemas.microsoft.com/office/drawing/2014/main" id="{482E8E37-7CFB-4913-B04D-C0E8EBFD1B53}"/>
              </a:ext>
            </a:extLst>
          </p:cNvPr>
          <p:cNvSpPr>
            <a:spLocks noGrp="1"/>
          </p:cNvSpPr>
          <p:nvPr>
            <p:ph idx="1"/>
          </p:nvPr>
        </p:nvSpPr>
        <p:spPr/>
        <p:txBody>
          <a:bodyPr/>
          <a:lstStyle/>
          <a:p>
            <a:r>
              <a:rPr lang="en-US" dirty="0"/>
              <a:t>What are the factors on which Fermi energy depends?</a:t>
            </a:r>
          </a:p>
          <a:p>
            <a:r>
              <a:rPr lang="en-US" dirty="0"/>
              <a:t>the nature and concentration of the impurity in the semiconductor; 2. the temperature. These two factors make the </a:t>
            </a:r>
            <a:r>
              <a:rPr lang="en-US" b="1" dirty="0"/>
              <a:t>Fermi level</a:t>
            </a:r>
            <a:r>
              <a:rPr lang="en-US" dirty="0"/>
              <a:t> moveable within the energy spectrum.</a:t>
            </a:r>
          </a:p>
        </p:txBody>
      </p:sp>
      <p:pic>
        <p:nvPicPr>
          <p:cNvPr id="5" name="Picture 4" descr="Graphical user interface, application, PowerPoint&#10;&#10;Description automatically generated">
            <a:extLst>
              <a:ext uri="{FF2B5EF4-FFF2-40B4-BE49-F238E27FC236}">
                <a16:creationId xmlns:a16="http://schemas.microsoft.com/office/drawing/2014/main" id="{2EB5FF99-61AD-44C1-8CAE-7D05830B68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2745616" y="3320573"/>
            <a:ext cx="7556064" cy="2307750"/>
          </a:xfrm>
          <a:prstGeom prst="rect">
            <a:avLst/>
          </a:prstGeom>
        </p:spPr>
      </p:pic>
    </p:spTree>
    <p:extLst>
      <p:ext uri="{BB962C8B-B14F-4D97-AF65-F5344CB8AC3E}">
        <p14:creationId xmlns:p14="http://schemas.microsoft.com/office/powerpoint/2010/main" val="91704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C54DB99-5BD9-4B78-84E9-D2064A6459D3}"/>
              </a:ext>
            </a:extLst>
          </p:cNvPr>
          <p:cNvSpPr>
            <a:spLocks noGrp="1"/>
          </p:cNvSpPr>
          <p:nvPr>
            <p:ph type="title"/>
          </p:nvPr>
        </p:nvSpPr>
        <p:spPr>
          <a:xfrm>
            <a:off x="1451579" y="804519"/>
            <a:ext cx="5550357" cy="1049235"/>
          </a:xfrm>
        </p:spPr>
        <p:txBody>
          <a:bodyPr>
            <a:normAutofit/>
          </a:bodyPr>
          <a:lstStyle/>
          <a:p>
            <a:r>
              <a:rPr lang="en-US" dirty="0"/>
              <a:t>Silicon &amp; germanium</a:t>
            </a:r>
            <a:endParaRPr lang="en-IN" dirty="0"/>
          </a:p>
        </p:txBody>
      </p:sp>
      <p:sp>
        <p:nvSpPr>
          <p:cNvPr id="31" name="Rectangle 30">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4C182C6-90DE-4DBB-AA73-1BC10959E5E7}"/>
              </a:ext>
            </a:extLst>
          </p:cNvPr>
          <p:cNvSpPr>
            <a:spLocks noGrp="1"/>
          </p:cNvSpPr>
          <p:nvPr>
            <p:ph idx="1"/>
          </p:nvPr>
        </p:nvSpPr>
        <p:spPr>
          <a:xfrm>
            <a:off x="1451579" y="2015732"/>
            <a:ext cx="5550357" cy="3450613"/>
          </a:xfrm>
        </p:spPr>
        <p:txBody>
          <a:bodyPr>
            <a:normAutofit/>
          </a:bodyPr>
          <a:lstStyle/>
          <a:p>
            <a:r>
              <a:rPr lang="en-US" dirty="0"/>
              <a:t>Which is better silicon or germanium?</a:t>
            </a:r>
          </a:p>
          <a:p>
            <a:r>
              <a:rPr lang="en-US" dirty="0"/>
              <a:t>The structure of </a:t>
            </a:r>
            <a:r>
              <a:rPr lang="en-US" b="1" dirty="0"/>
              <a:t>Germanium</a:t>
            </a:r>
            <a:r>
              <a:rPr lang="en-US" dirty="0"/>
              <a:t> crystals will be destroyed at higher temperature. However, </a:t>
            </a:r>
            <a:r>
              <a:rPr lang="en-US" b="1" dirty="0"/>
              <a:t>Silicon</a:t>
            </a:r>
            <a:r>
              <a:rPr lang="en-US" dirty="0"/>
              <a:t> crystals are not easily damaged by excess heat. Peak Inverse Voltage ratings of </a:t>
            </a:r>
            <a:r>
              <a:rPr lang="en-US" b="1" dirty="0"/>
              <a:t>Silicon</a:t>
            </a:r>
            <a:r>
              <a:rPr lang="en-US" dirty="0"/>
              <a:t> diodes are greater than </a:t>
            </a:r>
            <a:r>
              <a:rPr lang="en-US" b="1" dirty="0"/>
              <a:t>Germanium</a:t>
            </a:r>
            <a:r>
              <a:rPr lang="en-US" dirty="0"/>
              <a:t> diodes. Si is less expensive due to the greater abundance of element. </a:t>
            </a:r>
          </a:p>
        </p:txBody>
      </p:sp>
      <p:pic>
        <p:nvPicPr>
          <p:cNvPr id="11" name="Picture 10" descr="A picture containing text&#10;&#10;Description automatically generated">
            <a:extLst>
              <a:ext uri="{FF2B5EF4-FFF2-40B4-BE49-F238E27FC236}">
                <a16:creationId xmlns:a16="http://schemas.microsoft.com/office/drawing/2014/main" id="{A8495F10-99A1-4FA4-A11F-8A652AF915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29500" y="481109"/>
            <a:ext cx="1763023" cy="2491906"/>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CC78EACF-4494-4465-AECD-162F9450A05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73594" y="3788495"/>
            <a:ext cx="4074836" cy="1191889"/>
          </a:xfrm>
          <a:prstGeom prst="rect">
            <a:avLst/>
          </a:prstGeom>
        </p:spPr>
      </p:pic>
      <p:pic>
        <p:nvPicPr>
          <p:cNvPr id="33" name="Picture 32">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9E2889A-6F41-4866-928A-A66CB5C3872D}"/>
              </a:ext>
            </a:extLst>
          </p:cNvPr>
          <p:cNvSpPr txBox="1"/>
          <p:nvPr/>
        </p:nvSpPr>
        <p:spPr>
          <a:xfrm>
            <a:off x="9771145" y="6870700"/>
            <a:ext cx="2420855"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5" tooltip="https://physics.stackexchange.com/questions/278844/why-do-p-orbitals-correspond-to-the-valence-band-in-semiconductors">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IN" sz="700">
              <a:solidFill>
                <a:srgbClr val="FFFFFF"/>
              </a:solidFill>
            </a:endParaRPr>
          </a:p>
        </p:txBody>
      </p:sp>
      <p:sp>
        <p:nvSpPr>
          <p:cNvPr id="9" name="TextBox 8">
            <a:extLst>
              <a:ext uri="{FF2B5EF4-FFF2-40B4-BE49-F238E27FC236}">
                <a16:creationId xmlns:a16="http://schemas.microsoft.com/office/drawing/2014/main" id="{004C3293-4E0D-4C68-8042-1AA191548E5F}"/>
              </a:ext>
            </a:extLst>
          </p:cNvPr>
          <p:cNvSpPr txBox="1"/>
          <p:nvPr/>
        </p:nvSpPr>
        <p:spPr>
          <a:xfrm>
            <a:off x="7337590" y="6870700"/>
            <a:ext cx="2420855"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5" tooltip="https://physics.stackexchange.com/questions/278844/why-do-p-orbitals-correspond-to-the-valence-band-in-semiconductors">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IN" sz="700">
              <a:solidFill>
                <a:srgbClr val="FFFFFF"/>
              </a:solidFill>
            </a:endParaRPr>
          </a:p>
        </p:txBody>
      </p:sp>
      <p:sp>
        <p:nvSpPr>
          <p:cNvPr id="12" name="TextBox 11">
            <a:extLst>
              <a:ext uri="{FF2B5EF4-FFF2-40B4-BE49-F238E27FC236}">
                <a16:creationId xmlns:a16="http://schemas.microsoft.com/office/drawing/2014/main" id="{FDD38E87-4B2A-4C6E-B827-56ED6179FD25}"/>
              </a:ext>
            </a:extLst>
          </p:cNvPr>
          <p:cNvSpPr txBox="1"/>
          <p:nvPr/>
        </p:nvSpPr>
        <p:spPr>
          <a:xfrm>
            <a:off x="4904035" y="6870700"/>
            <a:ext cx="2420855"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s://commons.wikimedia.org/wiki/File:Germanium.svg">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IN" sz="700">
              <a:solidFill>
                <a:srgbClr val="FFFFFF"/>
              </a:solidFill>
            </a:endParaRPr>
          </a:p>
        </p:txBody>
      </p:sp>
    </p:spTree>
    <p:extLst>
      <p:ext uri="{BB962C8B-B14F-4D97-AF65-F5344CB8AC3E}">
        <p14:creationId xmlns:p14="http://schemas.microsoft.com/office/powerpoint/2010/main" val="142395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3770691-6160-4148-B198-3709A7132E6C}"/>
              </a:ext>
            </a:extLst>
          </p:cNvPr>
          <p:cNvSpPr>
            <a:spLocks noGrp="1"/>
          </p:cNvSpPr>
          <p:nvPr>
            <p:ph type="title"/>
          </p:nvPr>
        </p:nvSpPr>
        <p:spPr>
          <a:xfrm>
            <a:off x="1451580" y="804520"/>
            <a:ext cx="4176511" cy="1049235"/>
          </a:xfrm>
        </p:spPr>
        <p:txBody>
          <a:bodyPr>
            <a:normAutofit/>
          </a:bodyPr>
          <a:lstStyle/>
          <a:p>
            <a:r>
              <a:rPr lang="en-US" dirty="0" err="1"/>
              <a:t>Tauc</a:t>
            </a:r>
            <a:r>
              <a:rPr lang="en-US" dirty="0"/>
              <a:t> plot </a:t>
            </a:r>
            <a:endParaRPr lang="en-IN" dirty="0"/>
          </a:p>
        </p:txBody>
      </p:sp>
      <p:sp>
        <p:nvSpPr>
          <p:cNvPr id="15" name="Rectangle 1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F9F70B0F-99CF-4628-B523-A2908C8BC7C5}"/>
              </a:ext>
            </a:extLst>
          </p:cNvPr>
          <p:cNvSpPr>
            <a:spLocks noGrp="1"/>
          </p:cNvSpPr>
          <p:nvPr>
            <p:ph idx="1"/>
          </p:nvPr>
        </p:nvSpPr>
        <p:spPr>
          <a:xfrm>
            <a:off x="1451581" y="2015732"/>
            <a:ext cx="4172212" cy="3450613"/>
          </a:xfrm>
        </p:spPr>
        <p:txBody>
          <a:bodyPr>
            <a:normAutofit/>
          </a:bodyPr>
          <a:lstStyle/>
          <a:p>
            <a:pPr>
              <a:lnSpc>
                <a:spcPct val="110000"/>
              </a:lnSpc>
            </a:pPr>
            <a:r>
              <a:rPr lang="en-US"/>
              <a:t>How is band gap measured?</a:t>
            </a:r>
          </a:p>
          <a:p>
            <a:pPr>
              <a:lnSpc>
                <a:spcPct val="110000"/>
              </a:lnSpc>
            </a:pPr>
            <a:r>
              <a:rPr lang="en-US"/>
              <a:t>The direct optical </a:t>
            </a:r>
            <a:r>
              <a:rPr lang="en-US" b="1"/>
              <a:t>band gap</a:t>
            </a:r>
            <a:r>
              <a:rPr lang="en-US"/>
              <a:t> of semiconductors is traditionally </a:t>
            </a:r>
            <a:r>
              <a:rPr lang="en-US" b="1"/>
              <a:t>measured</a:t>
            </a:r>
            <a:r>
              <a:rPr lang="en-US"/>
              <a:t> by extrapolating the linear region of the square of the absorption curve to the x-axis, and a variation of this method, developed by Tauc, has also been widely used.</a:t>
            </a:r>
          </a:p>
        </p:txBody>
      </p:sp>
      <p:pic>
        <p:nvPicPr>
          <p:cNvPr id="5" name="Picture 4" descr="Chart, line chart&#10;&#10;Description automatically generated">
            <a:extLst>
              <a:ext uri="{FF2B5EF4-FFF2-40B4-BE49-F238E27FC236}">
                <a16:creationId xmlns:a16="http://schemas.microsoft.com/office/drawing/2014/main" id="{F0235853-DA33-48A6-9258-B9E5A0D1F2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4411" y="1387408"/>
            <a:ext cx="4960442" cy="3497111"/>
          </a:xfrm>
          <a:prstGeom prst="rect">
            <a:avLst/>
          </a:prstGeom>
        </p:spPr>
      </p:pic>
      <p:pic>
        <p:nvPicPr>
          <p:cNvPr id="17" name="Picture 1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47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33D7-F197-4F24-AF11-AA1D0FB0331F}"/>
              </a:ext>
            </a:extLst>
          </p:cNvPr>
          <p:cNvSpPr>
            <a:spLocks noGrp="1"/>
          </p:cNvSpPr>
          <p:nvPr>
            <p:ph type="title"/>
          </p:nvPr>
        </p:nvSpPr>
        <p:spPr/>
        <p:txBody>
          <a:bodyPr/>
          <a:lstStyle/>
          <a:p>
            <a:r>
              <a:rPr lang="en-US" dirty="0"/>
              <a:t>                       Fermi pressure</a:t>
            </a:r>
            <a:endParaRPr lang="en-IN" dirty="0"/>
          </a:p>
        </p:txBody>
      </p:sp>
      <p:sp>
        <p:nvSpPr>
          <p:cNvPr id="3" name="Content Placeholder 2">
            <a:extLst>
              <a:ext uri="{FF2B5EF4-FFF2-40B4-BE49-F238E27FC236}">
                <a16:creationId xmlns:a16="http://schemas.microsoft.com/office/drawing/2014/main" id="{AE29E195-8062-4605-A966-6E8540ACA006}"/>
              </a:ext>
            </a:extLst>
          </p:cNvPr>
          <p:cNvSpPr>
            <a:spLocks noGrp="1"/>
          </p:cNvSpPr>
          <p:nvPr>
            <p:ph idx="1"/>
          </p:nvPr>
        </p:nvSpPr>
        <p:spPr/>
        <p:txBody>
          <a:bodyPr/>
          <a:lstStyle/>
          <a:p>
            <a:r>
              <a:rPr lang="en-US"/>
              <a:t>What is Fermi pressure?</a:t>
            </a:r>
          </a:p>
          <a:p>
            <a:r>
              <a:rPr lang="en-US"/>
              <a:t>The Pauli exclusion principle disallows two identical half-integer spin particles (electrons and all other fermions) from simultaneously occupying the same quantum state. ... The result is an emergent </a:t>
            </a:r>
            <a:r>
              <a:rPr lang="en-US" b="1"/>
              <a:t>pressure</a:t>
            </a:r>
            <a:r>
              <a:rPr lang="en-US"/>
              <a:t> against compression of matter into smaller volumes of space.</a:t>
            </a:r>
          </a:p>
        </p:txBody>
      </p:sp>
    </p:spTree>
    <p:extLst>
      <p:ext uri="{BB962C8B-B14F-4D97-AF65-F5344CB8AC3E}">
        <p14:creationId xmlns:p14="http://schemas.microsoft.com/office/powerpoint/2010/main" val="416266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4ADE-BB79-44C5-9D65-BDC79181E6D9}"/>
              </a:ext>
            </a:extLst>
          </p:cNvPr>
          <p:cNvSpPr>
            <a:spLocks noGrp="1"/>
          </p:cNvSpPr>
          <p:nvPr>
            <p:ph type="title"/>
          </p:nvPr>
        </p:nvSpPr>
        <p:spPr/>
        <p:txBody>
          <a:bodyPr/>
          <a:lstStyle/>
          <a:p>
            <a:r>
              <a:rPr lang="en-US" dirty="0"/>
              <a:t>Why do electrons move faster than holes?</a:t>
            </a:r>
            <a:endParaRPr lang="en-IN" dirty="0"/>
          </a:p>
        </p:txBody>
      </p:sp>
      <p:sp>
        <p:nvSpPr>
          <p:cNvPr id="3" name="Content Placeholder 2">
            <a:extLst>
              <a:ext uri="{FF2B5EF4-FFF2-40B4-BE49-F238E27FC236}">
                <a16:creationId xmlns:a16="http://schemas.microsoft.com/office/drawing/2014/main" id="{FC788A42-CC12-4F5D-BACD-71A0F448B13E}"/>
              </a:ext>
            </a:extLst>
          </p:cNvPr>
          <p:cNvSpPr>
            <a:spLocks noGrp="1"/>
          </p:cNvSpPr>
          <p:nvPr>
            <p:ph idx="1"/>
          </p:nvPr>
        </p:nvSpPr>
        <p:spPr/>
        <p:txBody>
          <a:bodyPr/>
          <a:lstStyle/>
          <a:p>
            <a:endParaRPr lang="en-US" dirty="0"/>
          </a:p>
          <a:p>
            <a:r>
              <a:rPr lang="en-US" dirty="0"/>
              <a:t>As </a:t>
            </a:r>
            <a:r>
              <a:rPr lang="en-US" b="1" dirty="0"/>
              <a:t>electrons</a:t>
            </a:r>
            <a:r>
              <a:rPr lang="en-US" dirty="0"/>
              <a:t> are of lighter mass </a:t>
            </a:r>
            <a:r>
              <a:rPr lang="en-US" b="1" dirty="0"/>
              <a:t>than holes</a:t>
            </a:r>
            <a:r>
              <a:rPr lang="en-US" dirty="0"/>
              <a:t> so their acceleration are more </a:t>
            </a:r>
            <a:r>
              <a:rPr lang="en-US" b="1" dirty="0"/>
              <a:t>than</a:t>
            </a:r>
            <a:r>
              <a:rPr lang="en-US" dirty="0"/>
              <a:t> that of </a:t>
            </a:r>
            <a:r>
              <a:rPr lang="en-US" b="1" dirty="0"/>
              <a:t>holes</a:t>
            </a:r>
            <a:r>
              <a:rPr lang="en-US" dirty="0"/>
              <a:t> which follow drift velocity inside </a:t>
            </a:r>
            <a:r>
              <a:rPr lang="en-US" dirty="0" err="1"/>
              <a:t>conductor,making</a:t>
            </a:r>
            <a:r>
              <a:rPr lang="en-US" dirty="0"/>
              <a:t> </a:t>
            </a:r>
            <a:r>
              <a:rPr lang="en-US" b="1" dirty="0"/>
              <a:t>electron move</a:t>
            </a:r>
            <a:r>
              <a:rPr lang="en-US" dirty="0"/>
              <a:t> much </a:t>
            </a:r>
            <a:r>
              <a:rPr lang="en-US" b="1" dirty="0"/>
              <a:t>faster</a:t>
            </a:r>
            <a:r>
              <a:rPr lang="en-US" dirty="0"/>
              <a:t>.</a:t>
            </a:r>
          </a:p>
        </p:txBody>
      </p:sp>
    </p:spTree>
    <p:extLst>
      <p:ext uri="{BB962C8B-B14F-4D97-AF65-F5344CB8AC3E}">
        <p14:creationId xmlns:p14="http://schemas.microsoft.com/office/powerpoint/2010/main" val="80285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9AF9D-40B2-4E86-BF4E-551FE520EA0C}"/>
              </a:ext>
            </a:extLst>
          </p:cNvPr>
          <p:cNvSpPr>
            <a:spLocks noGrp="1"/>
          </p:cNvSpPr>
          <p:nvPr>
            <p:ph idx="1"/>
          </p:nvPr>
        </p:nvSpPr>
        <p:spPr/>
        <p:txBody>
          <a:bodyPr/>
          <a:lstStyle/>
          <a:p>
            <a:r>
              <a:rPr lang="en-US"/>
              <a:t>The probability of occupation of energy levels in valance and conduction band is represented in terms of Fermi level.</a:t>
            </a:r>
          </a:p>
          <a:p>
            <a:r>
              <a:rPr lang="en-US"/>
              <a:t>As the temperature increases, free electrons and holes gets generated which results in shift of Fermi level accordingly.</a:t>
            </a:r>
          </a:p>
          <a:p>
            <a:r>
              <a:rPr lang="en-US" b="1"/>
              <a:t>In intrinsic semiconductor</a:t>
            </a:r>
            <a:r>
              <a:rPr lang="en-US"/>
              <a:t>, the no. of electrons in conduction band and no. of holes in valance band are equal. The probability of occupation of energy levels in valance and conduction band are equal.</a:t>
            </a:r>
          </a:p>
        </p:txBody>
      </p:sp>
    </p:spTree>
    <p:extLst>
      <p:ext uri="{BB962C8B-B14F-4D97-AF65-F5344CB8AC3E}">
        <p14:creationId xmlns:p14="http://schemas.microsoft.com/office/powerpoint/2010/main" val="339572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DAAB-1545-47FE-B4B3-0F8340E9D7F4}"/>
              </a:ext>
            </a:extLst>
          </p:cNvPr>
          <p:cNvSpPr>
            <a:spLocks noGrp="1"/>
          </p:cNvSpPr>
          <p:nvPr>
            <p:ph type="title"/>
          </p:nvPr>
        </p:nvSpPr>
        <p:spPr/>
        <p:txBody>
          <a:bodyPr/>
          <a:lstStyle/>
          <a:p>
            <a:r>
              <a:rPr lang="en-US" dirty="0"/>
              <a:t>                             Tunnel diode</a:t>
            </a:r>
            <a:endParaRPr lang="en-IN" dirty="0"/>
          </a:p>
        </p:txBody>
      </p:sp>
      <p:sp>
        <p:nvSpPr>
          <p:cNvPr id="3" name="Content Placeholder 2">
            <a:extLst>
              <a:ext uri="{FF2B5EF4-FFF2-40B4-BE49-F238E27FC236}">
                <a16:creationId xmlns:a16="http://schemas.microsoft.com/office/drawing/2014/main" id="{B46A4AA1-3075-436E-B7CD-77E414971922}"/>
              </a:ext>
            </a:extLst>
          </p:cNvPr>
          <p:cNvSpPr>
            <a:spLocks noGrp="1"/>
          </p:cNvSpPr>
          <p:nvPr>
            <p:ph idx="1"/>
          </p:nvPr>
        </p:nvSpPr>
        <p:spPr/>
        <p:txBody>
          <a:bodyPr/>
          <a:lstStyle/>
          <a:p>
            <a:r>
              <a:rPr lang="en-US"/>
              <a:t>A </a:t>
            </a:r>
            <a:r>
              <a:rPr lang="en-US" b="1"/>
              <a:t>tunnel diode</a:t>
            </a:r>
            <a:r>
              <a:rPr lang="en-US"/>
              <a:t> (also known as a Esaki </a:t>
            </a:r>
            <a:r>
              <a:rPr lang="en-US" b="1"/>
              <a:t>diode</a:t>
            </a:r>
            <a:r>
              <a:rPr lang="en-US"/>
              <a:t>) is a type of semiconductor </a:t>
            </a:r>
            <a:r>
              <a:rPr lang="en-US" b="1"/>
              <a:t>diode</a:t>
            </a:r>
            <a:r>
              <a:rPr lang="en-US"/>
              <a:t> that has effectively “negative resistance” due to the quantum mechanical effect called </a:t>
            </a:r>
            <a:r>
              <a:rPr lang="en-US" b="1"/>
              <a:t>tunneling</a:t>
            </a:r>
            <a:r>
              <a:rPr lang="en-US"/>
              <a:t>. </a:t>
            </a:r>
            <a:r>
              <a:rPr lang="en-US" b="1"/>
              <a:t>Tunnel diodes</a:t>
            </a:r>
            <a:r>
              <a:rPr lang="en-US"/>
              <a:t> have a heavily doped pn junction that is about 10 nm wide.</a:t>
            </a:r>
            <a:endParaRPr lang="en-IN"/>
          </a:p>
        </p:txBody>
      </p:sp>
      <p:pic>
        <p:nvPicPr>
          <p:cNvPr id="5" name="Picture 4" descr="A picture containing shape&#10;&#10;Description automatically generated">
            <a:extLst>
              <a:ext uri="{FF2B5EF4-FFF2-40B4-BE49-F238E27FC236}">
                <a16:creationId xmlns:a16="http://schemas.microsoft.com/office/drawing/2014/main" id="{CD0A34BD-82C0-4BE5-B462-59449E2624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2490" y="3431461"/>
            <a:ext cx="4643219" cy="2622020"/>
          </a:xfrm>
          <a:prstGeom prst="rect">
            <a:avLst/>
          </a:prstGeom>
        </p:spPr>
      </p:pic>
    </p:spTree>
    <p:extLst>
      <p:ext uri="{BB962C8B-B14F-4D97-AF65-F5344CB8AC3E}">
        <p14:creationId xmlns:p14="http://schemas.microsoft.com/office/powerpoint/2010/main" val="38526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02755-36A6-4414-9D0C-6BD55C99EB0C}"/>
              </a:ext>
            </a:extLst>
          </p:cNvPr>
          <p:cNvSpPr>
            <a:spLocks noGrp="1"/>
          </p:cNvSpPr>
          <p:nvPr>
            <p:ph idx="1"/>
          </p:nvPr>
        </p:nvSpPr>
        <p:spPr/>
        <p:txBody>
          <a:bodyPr/>
          <a:lstStyle/>
          <a:p>
            <a:r>
              <a:rPr lang="en-IN" dirty="0"/>
              <a:t>A tunnel diode or Esaki diode is a type of semiconductor diode that has effectively "negative resistance" due to the quantum mechanical effect called </a:t>
            </a:r>
            <a:r>
              <a:rPr lang="en-IN" dirty="0" err="1"/>
              <a:t>tunneling</a:t>
            </a:r>
            <a:r>
              <a:rPr lang="en-IN" dirty="0"/>
              <a:t>. It was invented in August 1957 by Leo Esaki, Yuriko Kurose, and Takashi Suzuki when they were working at Tokyo Tsushin Kogyo, .</a:t>
            </a:r>
          </a:p>
        </p:txBody>
      </p:sp>
    </p:spTree>
    <p:extLst>
      <p:ext uri="{BB962C8B-B14F-4D97-AF65-F5344CB8AC3E}">
        <p14:creationId xmlns:p14="http://schemas.microsoft.com/office/powerpoint/2010/main" val="328667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91163-9704-4648-9DB1-94B22D2231E3}"/>
              </a:ext>
            </a:extLst>
          </p:cNvPr>
          <p:cNvSpPr>
            <a:spLocks noGrp="1"/>
          </p:cNvSpPr>
          <p:nvPr>
            <p:ph idx="1"/>
          </p:nvPr>
        </p:nvSpPr>
        <p:spPr/>
        <p:txBody>
          <a:bodyPr/>
          <a:lstStyle/>
          <a:p>
            <a:r>
              <a:rPr lang="en-US" b="1" dirty="0"/>
              <a:t>Tunnel Diode</a:t>
            </a:r>
            <a:r>
              <a:rPr lang="en-US" dirty="0"/>
              <a:t> is the P-N junction device that exhibits negative resistance. When the voltage is increased than the current flowing through it decreases. It works on the </a:t>
            </a:r>
            <a:r>
              <a:rPr lang="en-US" b="1" dirty="0"/>
              <a:t>principle</a:t>
            </a:r>
            <a:r>
              <a:rPr lang="en-US" dirty="0"/>
              <a:t> of the </a:t>
            </a:r>
            <a:r>
              <a:rPr lang="en-US" b="1" dirty="0"/>
              <a:t>Tunneling</a:t>
            </a:r>
            <a:r>
              <a:rPr lang="en-US" dirty="0"/>
              <a:t> effect. </a:t>
            </a:r>
            <a:endParaRPr lang="en-IN" dirty="0"/>
          </a:p>
        </p:txBody>
      </p:sp>
    </p:spTree>
    <p:extLst>
      <p:ext uri="{BB962C8B-B14F-4D97-AF65-F5344CB8AC3E}">
        <p14:creationId xmlns:p14="http://schemas.microsoft.com/office/powerpoint/2010/main" val="127618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64F0D-C2BD-426A-8BF5-478785C99ACE}"/>
              </a:ext>
            </a:extLst>
          </p:cNvPr>
          <p:cNvSpPr>
            <a:spLocks noGrp="1"/>
          </p:cNvSpPr>
          <p:nvPr>
            <p:ph idx="1"/>
          </p:nvPr>
        </p:nvSpPr>
        <p:spPr/>
        <p:txBody>
          <a:bodyPr/>
          <a:lstStyle/>
          <a:p>
            <a:r>
              <a:rPr lang="en-US"/>
              <a:t>A </a:t>
            </a:r>
            <a:r>
              <a:rPr lang="en-US" b="1"/>
              <a:t>Tunnel diode</a:t>
            </a:r>
            <a:r>
              <a:rPr lang="en-US"/>
              <a:t> is a heavily doped p-n junction </a:t>
            </a:r>
            <a:r>
              <a:rPr lang="en-US" b="1"/>
              <a:t>diode</a:t>
            </a:r>
            <a:r>
              <a:rPr lang="en-US"/>
              <a:t> in which the electric current decreases as the voltage increases. In </a:t>
            </a:r>
            <a:r>
              <a:rPr lang="en-US" b="1"/>
              <a:t>tunnel diode</a:t>
            </a:r>
            <a:r>
              <a:rPr lang="en-US"/>
              <a:t>, electric current is caused by “</a:t>
            </a:r>
            <a:r>
              <a:rPr lang="en-US" b="1"/>
              <a:t>Tunneling</a:t>
            </a:r>
            <a:r>
              <a:rPr lang="en-US"/>
              <a:t>”. The </a:t>
            </a:r>
            <a:r>
              <a:rPr lang="en-US" b="1"/>
              <a:t>tunnel diode</a:t>
            </a:r>
            <a:r>
              <a:rPr lang="en-US"/>
              <a:t> is used as a very fast switching device in computers. It is also used in high-frequency oscillators and amplifiers.</a:t>
            </a:r>
            <a:endParaRPr lang="en-IN"/>
          </a:p>
        </p:txBody>
      </p:sp>
    </p:spTree>
    <p:extLst>
      <p:ext uri="{BB962C8B-B14F-4D97-AF65-F5344CB8AC3E}">
        <p14:creationId xmlns:p14="http://schemas.microsoft.com/office/powerpoint/2010/main" val="394489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AD77F-39F7-4462-A17F-BCF5B1E8D587}"/>
              </a:ext>
            </a:extLst>
          </p:cNvPr>
          <p:cNvSpPr/>
          <p:nvPr/>
        </p:nvSpPr>
        <p:spPr>
          <a:xfrm>
            <a:off x="3048000" y="2551837"/>
            <a:ext cx="6096000" cy="1754326"/>
          </a:xfrm>
          <a:prstGeom prst="rect">
            <a:avLst/>
          </a:prstGeom>
        </p:spPr>
        <p:txBody>
          <a:bodyPr>
            <a:spAutoFit/>
          </a:bodyPr>
          <a:lstStyle/>
          <a:p>
            <a:r>
              <a:rPr lang="en-US" dirty="0">
                <a:solidFill>
                  <a:srgbClr val="222222"/>
                </a:solidFill>
                <a:latin typeface="arial" panose="020B0604020202020204" pitchFamily="34" charset="0"/>
              </a:rPr>
              <a:t>What is tunnel diode and its working?</a:t>
            </a:r>
          </a:p>
          <a:p>
            <a:r>
              <a:rPr lang="en-US" dirty="0">
                <a:solidFill>
                  <a:srgbClr val="222222"/>
                </a:solidFill>
                <a:latin typeface="arial" panose="020B0604020202020204" pitchFamily="34" charset="0"/>
              </a:rPr>
              <a:t>A </a:t>
            </a:r>
            <a:r>
              <a:rPr lang="en-US" b="1" dirty="0">
                <a:solidFill>
                  <a:srgbClr val="222222"/>
                </a:solidFill>
                <a:latin typeface="arial" panose="020B0604020202020204" pitchFamily="34" charset="0"/>
              </a:rPr>
              <a:t>Tunnel Diode</a:t>
            </a:r>
            <a:r>
              <a:rPr lang="en-US" dirty="0">
                <a:solidFill>
                  <a:srgbClr val="222222"/>
                </a:solidFill>
                <a:latin typeface="arial" panose="020B0604020202020204" pitchFamily="34" charset="0"/>
              </a:rPr>
              <a:t> is a heavily doped p-n junction </a:t>
            </a:r>
            <a:r>
              <a:rPr lang="en-US" b="1" dirty="0">
                <a:solidFill>
                  <a:srgbClr val="222222"/>
                </a:solidFill>
                <a:latin typeface="arial" panose="020B0604020202020204" pitchFamily="34" charset="0"/>
              </a:rPr>
              <a:t>diode</a:t>
            </a:r>
            <a:r>
              <a:rPr lang="en-US" dirty="0">
                <a:solidFill>
                  <a:srgbClr val="222222"/>
                </a:solidFill>
                <a:latin typeface="arial" panose="020B0604020202020204" pitchFamily="34" charset="0"/>
              </a:rPr>
              <a:t>. The </a:t>
            </a:r>
            <a:r>
              <a:rPr lang="en-US" b="1" dirty="0">
                <a:solidFill>
                  <a:srgbClr val="222222"/>
                </a:solidFill>
                <a:latin typeface="arial" panose="020B0604020202020204" pitchFamily="34" charset="0"/>
              </a:rPr>
              <a:t>tunnel diode</a:t>
            </a:r>
            <a:r>
              <a:rPr lang="en-US" dirty="0">
                <a:solidFill>
                  <a:srgbClr val="222222"/>
                </a:solidFill>
                <a:latin typeface="arial" panose="020B0604020202020204" pitchFamily="34" charset="0"/>
              </a:rPr>
              <a:t> shows negative resistance. When voltage value increases, current flow decreases. </a:t>
            </a:r>
            <a:r>
              <a:rPr lang="en-US" b="1" dirty="0">
                <a:solidFill>
                  <a:srgbClr val="222222"/>
                </a:solidFill>
                <a:latin typeface="arial" panose="020B0604020202020204" pitchFamily="34" charset="0"/>
              </a:rPr>
              <a:t>Tunnel diode works</a:t>
            </a:r>
            <a:r>
              <a:rPr lang="en-US" dirty="0">
                <a:solidFill>
                  <a:srgbClr val="222222"/>
                </a:solidFill>
                <a:latin typeface="arial" panose="020B0604020202020204" pitchFamily="34" charset="0"/>
              </a:rPr>
              <a:t> based on </a:t>
            </a:r>
            <a:r>
              <a:rPr lang="en-US" b="1" dirty="0">
                <a:solidFill>
                  <a:srgbClr val="222222"/>
                </a:solidFill>
                <a:latin typeface="arial" panose="020B0604020202020204" pitchFamily="34" charset="0"/>
              </a:rPr>
              <a:t>Tunnel</a:t>
            </a:r>
            <a:r>
              <a:rPr lang="en-US" dirty="0">
                <a:solidFill>
                  <a:srgbClr val="222222"/>
                </a:solidFill>
                <a:latin typeface="arial" panose="020B0604020202020204" pitchFamily="34" charset="0"/>
              </a:rPr>
              <a:t> Effect. ... Therefore, </a:t>
            </a:r>
            <a:r>
              <a:rPr lang="en-US" b="1" dirty="0">
                <a:solidFill>
                  <a:srgbClr val="222222"/>
                </a:solidFill>
                <a:latin typeface="arial" panose="020B0604020202020204" pitchFamily="34" charset="0"/>
              </a:rPr>
              <a:t>it is</a:t>
            </a:r>
            <a:r>
              <a:rPr lang="en-US" dirty="0">
                <a:solidFill>
                  <a:srgbClr val="222222"/>
                </a:solidFill>
                <a:latin typeface="arial" panose="020B0604020202020204" pitchFamily="34" charset="0"/>
              </a:rPr>
              <a:t> also called as Esaki </a:t>
            </a:r>
            <a:r>
              <a:rPr lang="en-US" b="1" dirty="0">
                <a:solidFill>
                  <a:srgbClr val="222222"/>
                </a:solidFill>
                <a:latin typeface="arial" panose="020B0604020202020204" pitchFamily="34" charset="0"/>
              </a:rPr>
              <a:t>diode</a:t>
            </a:r>
            <a:r>
              <a:rPr lang="en-US" dirty="0">
                <a:solidFill>
                  <a:srgbClr val="222222"/>
                </a:solidFill>
                <a:latin typeface="arial" panose="020B0604020202020204" pitchFamily="34" charset="0"/>
              </a:rPr>
              <a:t>.</a:t>
            </a: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22291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31F62-D72C-4E59-A07F-08F902D5DF1B}"/>
              </a:ext>
            </a:extLst>
          </p:cNvPr>
          <p:cNvSpPr>
            <a:spLocks noGrp="1"/>
          </p:cNvSpPr>
          <p:nvPr>
            <p:ph idx="1"/>
          </p:nvPr>
        </p:nvSpPr>
        <p:spPr/>
        <p:txBody>
          <a:bodyPr/>
          <a:lstStyle/>
          <a:p>
            <a:r>
              <a:rPr lang="en-US"/>
              <a:t>How tunnel diode is used as oscillator?</a:t>
            </a:r>
          </a:p>
          <a:p>
            <a:r>
              <a:rPr lang="en-US"/>
              <a:t>The </a:t>
            </a:r>
            <a:r>
              <a:rPr lang="en-US" b="1"/>
              <a:t>oscillator</a:t>
            </a:r>
            <a:r>
              <a:rPr lang="en-US"/>
              <a:t> circuit that is built using a </a:t>
            </a:r>
            <a:r>
              <a:rPr lang="en-US" b="1"/>
              <a:t>tunnel diode</a:t>
            </a:r>
            <a:r>
              <a:rPr lang="en-US"/>
              <a:t> is called as a </a:t>
            </a:r>
            <a:r>
              <a:rPr lang="en-US" b="1"/>
              <a:t>Tunnel diode oscillator</a:t>
            </a:r>
            <a:r>
              <a:rPr lang="en-US"/>
              <a:t>. If the impurity concentration of a normal PN junction is highly increased, this </a:t>
            </a:r>
            <a:r>
              <a:rPr lang="en-US" b="1"/>
              <a:t>Tunnel diode</a:t>
            </a:r>
            <a:r>
              <a:rPr lang="en-US"/>
              <a:t> is formed. It is also known as Esaki </a:t>
            </a:r>
            <a:r>
              <a:rPr lang="en-US" b="1"/>
              <a:t>diode</a:t>
            </a:r>
            <a:r>
              <a:rPr lang="en-US"/>
              <a:t>, after its inventor.</a:t>
            </a:r>
          </a:p>
        </p:txBody>
      </p:sp>
    </p:spTree>
    <p:extLst>
      <p:ext uri="{BB962C8B-B14F-4D97-AF65-F5344CB8AC3E}">
        <p14:creationId xmlns:p14="http://schemas.microsoft.com/office/powerpoint/2010/main" val="2224140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3DEF8-869A-4F2A-B844-06F4E5CC893D}"/>
              </a:ext>
            </a:extLst>
          </p:cNvPr>
          <p:cNvSpPr>
            <a:spLocks noGrp="1"/>
          </p:cNvSpPr>
          <p:nvPr>
            <p:ph idx="1"/>
          </p:nvPr>
        </p:nvSpPr>
        <p:spPr/>
        <p:txBody>
          <a:bodyPr/>
          <a:lstStyle/>
          <a:p>
            <a:r>
              <a:rPr lang="en-US" dirty="0"/>
              <a:t>What is the difference between </a:t>
            </a:r>
            <a:r>
              <a:rPr lang="en-US" dirty="0" err="1"/>
              <a:t>zener</a:t>
            </a:r>
            <a:r>
              <a:rPr lang="en-US" dirty="0"/>
              <a:t> diode and tunnel diode?</a:t>
            </a:r>
          </a:p>
          <a:p>
            <a:r>
              <a:rPr lang="en-US" dirty="0"/>
              <a:t>A </a:t>
            </a:r>
            <a:r>
              <a:rPr lang="en-US" b="1" dirty="0" err="1"/>
              <a:t>zener</a:t>
            </a:r>
            <a:r>
              <a:rPr lang="en-US" b="1" dirty="0"/>
              <a:t> diode</a:t>
            </a:r>
            <a:r>
              <a:rPr lang="en-US" dirty="0"/>
              <a:t> is used for voltage regulation. ... The </a:t>
            </a:r>
            <a:r>
              <a:rPr lang="en-US" b="1" dirty="0" err="1"/>
              <a:t>zener</a:t>
            </a:r>
            <a:r>
              <a:rPr lang="en-US" dirty="0"/>
              <a:t> is used for voltage reference, as well as to limit certain voltages where 1 or 2 </a:t>
            </a:r>
            <a:r>
              <a:rPr lang="en-US" b="1" dirty="0"/>
              <a:t>diodes</a:t>
            </a:r>
            <a:r>
              <a:rPr lang="en-US" dirty="0"/>
              <a:t> would not provide the needed voltage level for a circuit. The </a:t>
            </a:r>
            <a:r>
              <a:rPr lang="en-US" b="1" dirty="0"/>
              <a:t>Tunnel diode</a:t>
            </a:r>
            <a:r>
              <a:rPr lang="en-US" dirty="0"/>
              <a:t> can be used as an amplifier, or usually as an oscillator, but it can also be used as a switch.</a:t>
            </a:r>
          </a:p>
        </p:txBody>
      </p:sp>
    </p:spTree>
    <p:extLst>
      <p:ext uri="{BB962C8B-B14F-4D97-AF65-F5344CB8AC3E}">
        <p14:creationId xmlns:p14="http://schemas.microsoft.com/office/powerpoint/2010/main" val="89739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E9C33-2605-4DAC-8C50-02FD968FA21A}"/>
              </a:ext>
            </a:extLst>
          </p:cNvPr>
          <p:cNvSpPr>
            <a:spLocks noGrp="1"/>
          </p:cNvSpPr>
          <p:nvPr>
            <p:ph idx="1"/>
          </p:nvPr>
        </p:nvSpPr>
        <p:spPr/>
        <p:txBody>
          <a:bodyPr/>
          <a:lstStyle/>
          <a:p>
            <a:r>
              <a:rPr lang="en-US"/>
              <a:t>What is diode and its types?</a:t>
            </a:r>
          </a:p>
          <a:p>
            <a:r>
              <a:rPr lang="en-US"/>
              <a:t>An Overview on Different </a:t>
            </a:r>
            <a:r>
              <a:rPr lang="en-US" b="1"/>
              <a:t>Types</a:t>
            </a:r>
            <a:r>
              <a:rPr lang="en-US"/>
              <a:t> of </a:t>
            </a:r>
            <a:r>
              <a:rPr lang="en-US" b="1"/>
              <a:t>Diodes</a:t>
            </a:r>
            <a:r>
              <a:rPr lang="en-US"/>
              <a:t> and Their Uses. A </a:t>
            </a:r>
            <a:r>
              <a:rPr lang="en-US" b="1"/>
              <a:t>diode</a:t>
            </a:r>
            <a:r>
              <a:rPr lang="en-US"/>
              <a:t> is a two-terminal electrical device, that allows the transfer of current in only one direction. The </a:t>
            </a:r>
            <a:r>
              <a:rPr lang="en-US" b="1"/>
              <a:t>diode</a:t>
            </a:r>
            <a:r>
              <a:rPr lang="en-US"/>
              <a:t> is also known for </a:t>
            </a:r>
            <a:r>
              <a:rPr lang="en-US" b="1"/>
              <a:t>its</a:t>
            </a:r>
            <a:r>
              <a:rPr lang="en-US"/>
              <a:t> unidirectional current property, where the electric current is permitted to flow in one direction.</a:t>
            </a:r>
          </a:p>
        </p:txBody>
      </p:sp>
    </p:spTree>
    <p:extLst>
      <p:ext uri="{BB962C8B-B14F-4D97-AF65-F5344CB8AC3E}">
        <p14:creationId xmlns:p14="http://schemas.microsoft.com/office/powerpoint/2010/main" val="2831992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treet sign on a pole&#10;&#10;Description automatically generated">
            <a:extLst>
              <a:ext uri="{FF2B5EF4-FFF2-40B4-BE49-F238E27FC236}">
                <a16:creationId xmlns:a16="http://schemas.microsoft.com/office/drawing/2014/main" id="{8FFBE55C-9E90-42B2-A2C1-C4BAF89D469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83380" y="2016125"/>
            <a:ext cx="4139565" cy="3449638"/>
          </a:xfrm>
        </p:spPr>
      </p:pic>
    </p:spTree>
    <p:extLst>
      <p:ext uri="{BB962C8B-B14F-4D97-AF65-F5344CB8AC3E}">
        <p14:creationId xmlns:p14="http://schemas.microsoft.com/office/powerpoint/2010/main" val="535849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F017D-33E2-41D2-9AD6-4E1029FD4BB1}"/>
              </a:ext>
            </a:extLst>
          </p:cNvPr>
          <p:cNvSpPr>
            <a:spLocks noGrp="1"/>
          </p:cNvSpPr>
          <p:nvPr>
            <p:ph type="title"/>
          </p:nvPr>
        </p:nvSpPr>
        <p:spPr>
          <a:xfrm>
            <a:off x="849683" y="1240076"/>
            <a:ext cx="2727813" cy="4584527"/>
          </a:xfrm>
        </p:spPr>
        <p:txBody>
          <a:bodyPr>
            <a:normAutofit/>
          </a:bodyPr>
          <a:lstStyle/>
          <a:p>
            <a:r>
              <a:rPr lang="en-US" sz="2200" dirty="0">
                <a:solidFill>
                  <a:srgbClr val="FFFFFF"/>
                </a:solidFill>
              </a:rPr>
              <a:t>Semiconductor objective type questions and answers</a:t>
            </a:r>
            <a:endParaRPr lang="en-IN" sz="2200" dirty="0">
              <a:solidFill>
                <a:srgbClr val="FFFFFF"/>
              </a:solidFill>
            </a:endParaRPr>
          </a:p>
        </p:txBody>
      </p:sp>
      <p:sp>
        <p:nvSpPr>
          <p:cNvPr id="3" name="Content Placeholder 2">
            <a:extLst>
              <a:ext uri="{FF2B5EF4-FFF2-40B4-BE49-F238E27FC236}">
                <a16:creationId xmlns:a16="http://schemas.microsoft.com/office/drawing/2014/main" id="{9F2EEEE0-95D1-4B55-B081-367AB9C10DE9}"/>
              </a:ext>
            </a:extLst>
          </p:cNvPr>
          <p:cNvSpPr>
            <a:spLocks noGrp="1"/>
          </p:cNvSpPr>
          <p:nvPr>
            <p:ph idx="1"/>
          </p:nvPr>
        </p:nvSpPr>
        <p:spPr>
          <a:xfrm>
            <a:off x="4705594" y="1240077"/>
            <a:ext cx="6034827" cy="4916465"/>
          </a:xfrm>
        </p:spPr>
        <p:txBody>
          <a:bodyPr anchor="t">
            <a:normAutofit/>
          </a:bodyPr>
          <a:lstStyle/>
          <a:p>
            <a:pPr fontAlgn="base"/>
            <a:r>
              <a:rPr lang="en-US" b="1"/>
              <a:t>Q1. A semiconductor is formed by ……… bonds.</a:t>
            </a:r>
            <a:endParaRPr lang="en-US"/>
          </a:p>
          <a:p>
            <a:pPr fontAlgn="base"/>
            <a:r>
              <a:rPr lang="en-US"/>
              <a:t>Covalent</a:t>
            </a:r>
          </a:p>
          <a:p>
            <a:pPr fontAlgn="base"/>
            <a:r>
              <a:rPr lang="en-US"/>
              <a:t>Electrovalent</a:t>
            </a:r>
          </a:p>
          <a:p>
            <a:pPr fontAlgn="base"/>
            <a:r>
              <a:rPr lang="en-US"/>
              <a:t>Co-ordinate</a:t>
            </a:r>
          </a:p>
          <a:p>
            <a:pPr fontAlgn="base"/>
            <a:r>
              <a:rPr lang="en-US"/>
              <a:t>None of the above</a:t>
            </a:r>
          </a:p>
          <a:p>
            <a:pPr fontAlgn="base"/>
            <a:r>
              <a:rPr lang="en-US" b="1"/>
              <a:t>Answer : 1</a:t>
            </a:r>
            <a:endParaRPr lang="en-US"/>
          </a:p>
        </p:txBody>
      </p:sp>
    </p:spTree>
    <p:extLst>
      <p:ext uri="{BB962C8B-B14F-4D97-AF65-F5344CB8AC3E}">
        <p14:creationId xmlns:p14="http://schemas.microsoft.com/office/powerpoint/2010/main" val="139274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9961-9B38-4801-9EE6-117BBDFDA650}"/>
              </a:ext>
            </a:extLst>
          </p:cNvPr>
          <p:cNvSpPr>
            <a:spLocks noGrp="1"/>
          </p:cNvSpPr>
          <p:nvPr>
            <p:ph type="title"/>
          </p:nvPr>
        </p:nvSpPr>
        <p:spPr/>
        <p:txBody>
          <a:bodyPr/>
          <a:lstStyle/>
          <a:p>
            <a:r>
              <a:rPr lang="en-US" dirty="0"/>
              <a:t>                         Band energy</a:t>
            </a:r>
            <a:endParaRPr lang="en-IN" dirty="0"/>
          </a:p>
        </p:txBody>
      </p:sp>
      <p:pic>
        <p:nvPicPr>
          <p:cNvPr id="1026" name="Picture 2">
            <a:extLst>
              <a:ext uri="{FF2B5EF4-FFF2-40B4-BE49-F238E27FC236}">
                <a16:creationId xmlns:a16="http://schemas.microsoft.com/office/drawing/2014/main" id="{CC6782EF-EFEF-48A5-81C1-7FEEDDA232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1520" y="2052320"/>
            <a:ext cx="8056880" cy="364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48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0DCC5F-39C9-4464-9E06-9F8102AFC4A2}"/>
              </a:ext>
            </a:extLst>
          </p:cNvPr>
          <p:cNvSpPr>
            <a:spLocks noGrp="1"/>
          </p:cNvSpPr>
          <p:nvPr>
            <p:ph idx="1"/>
          </p:nvPr>
        </p:nvSpPr>
        <p:spPr/>
        <p:txBody>
          <a:bodyPr/>
          <a:lstStyle/>
          <a:p>
            <a:pPr fontAlgn="base"/>
            <a:r>
              <a:rPr lang="en-US" b="1"/>
              <a:t>Q2. A semiconductor has ………… temperature coefficient of resistance.</a:t>
            </a:r>
            <a:endParaRPr lang="en-US"/>
          </a:p>
          <a:p>
            <a:pPr fontAlgn="base"/>
            <a:r>
              <a:rPr lang="en-US"/>
              <a:t>Positive</a:t>
            </a:r>
          </a:p>
          <a:p>
            <a:pPr fontAlgn="base"/>
            <a:r>
              <a:rPr lang="en-US"/>
              <a:t>Zero</a:t>
            </a:r>
          </a:p>
          <a:p>
            <a:pPr fontAlgn="base"/>
            <a:r>
              <a:rPr lang="en-US"/>
              <a:t>Negative</a:t>
            </a:r>
          </a:p>
          <a:p>
            <a:pPr fontAlgn="base"/>
            <a:r>
              <a:rPr lang="en-US"/>
              <a:t>None of the above</a:t>
            </a:r>
          </a:p>
          <a:p>
            <a:pPr fontAlgn="base"/>
            <a:r>
              <a:rPr lang="en-US" b="1"/>
              <a:t>Answer : 3</a:t>
            </a:r>
            <a:endParaRPr lang="en-US"/>
          </a:p>
        </p:txBody>
      </p:sp>
    </p:spTree>
    <p:extLst>
      <p:ext uri="{BB962C8B-B14F-4D97-AF65-F5344CB8AC3E}">
        <p14:creationId xmlns:p14="http://schemas.microsoft.com/office/powerpoint/2010/main" val="2926049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38708-D23B-4E12-B47F-35657B686501}"/>
              </a:ext>
            </a:extLst>
          </p:cNvPr>
          <p:cNvSpPr>
            <a:spLocks noGrp="1"/>
          </p:cNvSpPr>
          <p:nvPr>
            <p:ph idx="1"/>
          </p:nvPr>
        </p:nvSpPr>
        <p:spPr/>
        <p:txBody>
          <a:bodyPr/>
          <a:lstStyle/>
          <a:p>
            <a:pPr fontAlgn="base"/>
            <a:r>
              <a:rPr lang="en-US" b="1" dirty="0"/>
              <a:t>Q3  The most commonly used semiconductor is ………..</a:t>
            </a:r>
            <a:endParaRPr lang="en-US" dirty="0"/>
          </a:p>
          <a:p>
            <a:pPr fontAlgn="base"/>
            <a:r>
              <a:rPr lang="en-US" dirty="0"/>
              <a:t>Germanium</a:t>
            </a:r>
          </a:p>
          <a:p>
            <a:pPr fontAlgn="base"/>
            <a:r>
              <a:rPr lang="en-US" dirty="0"/>
              <a:t>Silicon</a:t>
            </a:r>
          </a:p>
          <a:p>
            <a:pPr fontAlgn="base"/>
            <a:r>
              <a:rPr lang="en-US" dirty="0"/>
              <a:t>Carbon</a:t>
            </a:r>
          </a:p>
          <a:p>
            <a:pPr fontAlgn="base"/>
            <a:r>
              <a:rPr lang="en-US" dirty="0"/>
              <a:t>Sulphur</a:t>
            </a:r>
          </a:p>
          <a:p>
            <a:pPr fontAlgn="base"/>
            <a:r>
              <a:rPr lang="en-US" b="1" dirty="0"/>
              <a:t>Answer : 2</a:t>
            </a:r>
            <a:endParaRPr lang="en-US" dirty="0"/>
          </a:p>
        </p:txBody>
      </p:sp>
    </p:spTree>
    <p:extLst>
      <p:ext uri="{BB962C8B-B14F-4D97-AF65-F5344CB8AC3E}">
        <p14:creationId xmlns:p14="http://schemas.microsoft.com/office/powerpoint/2010/main" val="2711272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CBD70C-9AD4-45C8-B281-F91EA7A8B5A0}"/>
              </a:ext>
            </a:extLst>
          </p:cNvPr>
          <p:cNvSpPr/>
          <p:nvPr/>
        </p:nvSpPr>
        <p:spPr>
          <a:xfrm>
            <a:off x="1686560" y="2413338"/>
            <a:ext cx="9174480" cy="1754326"/>
          </a:xfrm>
          <a:prstGeom prst="rect">
            <a:avLst/>
          </a:prstGeom>
        </p:spPr>
        <p:txBody>
          <a:bodyPr wrap="square">
            <a:spAutoFit/>
          </a:bodyPr>
          <a:lstStyle/>
          <a:p>
            <a:pPr fontAlgn="base"/>
            <a:r>
              <a:rPr lang="en-US" b="1" dirty="0">
                <a:solidFill>
                  <a:srgbClr val="575757"/>
                </a:solidFill>
                <a:latin typeface="inherit"/>
              </a:rPr>
              <a:t>Q4. A semiconductor has generally ……………… valence electrons.</a:t>
            </a:r>
            <a:endParaRPr lang="en-US" dirty="0">
              <a:solidFill>
                <a:srgbClr val="575757"/>
              </a:solidFill>
              <a:latin typeface="PT Serif"/>
            </a:endParaRPr>
          </a:p>
          <a:p>
            <a:pPr fontAlgn="base">
              <a:buFont typeface="+mj-lt"/>
              <a:buAutoNum type="arabicPeriod"/>
            </a:pPr>
            <a:r>
              <a:rPr lang="en-US" dirty="0">
                <a:solidFill>
                  <a:srgbClr val="575757"/>
                </a:solidFill>
                <a:latin typeface="PT Serif"/>
              </a:rPr>
              <a:t>2</a:t>
            </a:r>
          </a:p>
          <a:p>
            <a:pPr fontAlgn="base">
              <a:buFont typeface="+mj-lt"/>
              <a:buAutoNum type="arabicPeriod"/>
            </a:pPr>
            <a:r>
              <a:rPr lang="en-US" dirty="0">
                <a:solidFill>
                  <a:srgbClr val="575757"/>
                </a:solidFill>
                <a:latin typeface="PT Serif"/>
              </a:rPr>
              <a:t>3</a:t>
            </a:r>
          </a:p>
          <a:p>
            <a:pPr fontAlgn="base">
              <a:buFont typeface="+mj-lt"/>
              <a:buAutoNum type="arabicPeriod"/>
            </a:pPr>
            <a:r>
              <a:rPr lang="en-US" dirty="0">
                <a:solidFill>
                  <a:srgbClr val="575757"/>
                </a:solidFill>
                <a:latin typeface="PT Serif"/>
              </a:rPr>
              <a:t>6</a:t>
            </a:r>
          </a:p>
          <a:p>
            <a:pPr fontAlgn="base">
              <a:buFont typeface="+mj-lt"/>
              <a:buAutoNum type="arabicPeriod"/>
            </a:pPr>
            <a:r>
              <a:rPr lang="en-US" dirty="0">
                <a:solidFill>
                  <a:srgbClr val="575757"/>
                </a:solidFill>
                <a:latin typeface="PT Serif"/>
              </a:rPr>
              <a:t>4</a:t>
            </a:r>
          </a:p>
          <a:p>
            <a:pPr fontAlgn="base"/>
            <a:r>
              <a:rPr lang="en-US" b="1" dirty="0">
                <a:solidFill>
                  <a:srgbClr val="575757"/>
                </a:solidFill>
                <a:latin typeface="inherit"/>
              </a:rPr>
              <a:t>Answer : 4</a:t>
            </a:r>
            <a:endParaRPr lang="en-US" b="0" i="0" dirty="0">
              <a:solidFill>
                <a:srgbClr val="575757"/>
              </a:solidFill>
              <a:effectLst/>
              <a:latin typeface="PT Serif"/>
            </a:endParaRPr>
          </a:p>
        </p:txBody>
      </p:sp>
    </p:spTree>
    <p:extLst>
      <p:ext uri="{BB962C8B-B14F-4D97-AF65-F5344CB8AC3E}">
        <p14:creationId xmlns:p14="http://schemas.microsoft.com/office/powerpoint/2010/main" val="2760847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8699B-B862-4560-BB2B-11B51D9F5A2B}"/>
              </a:ext>
            </a:extLst>
          </p:cNvPr>
          <p:cNvSpPr>
            <a:spLocks noGrp="1"/>
          </p:cNvSpPr>
          <p:nvPr>
            <p:ph idx="1"/>
          </p:nvPr>
        </p:nvSpPr>
        <p:spPr/>
        <p:txBody>
          <a:bodyPr>
            <a:normAutofit fontScale="70000" lnSpcReduction="20000"/>
          </a:bodyPr>
          <a:lstStyle/>
          <a:p>
            <a:pPr fontAlgn="base"/>
            <a:r>
              <a:rPr lang="en-US" b="1" dirty="0"/>
              <a:t>5. The resistivity of pure germanium under standard conditions is about ……….</a:t>
            </a:r>
            <a:endParaRPr lang="en-US" dirty="0"/>
          </a:p>
          <a:p>
            <a:pPr fontAlgn="base"/>
            <a:r>
              <a:rPr lang="en-US" dirty="0"/>
              <a:t>6 x 10</a:t>
            </a:r>
            <a:r>
              <a:rPr lang="en-US" baseline="30000" dirty="0"/>
              <a:t>4</a:t>
            </a:r>
            <a:endParaRPr lang="en-US" dirty="0"/>
          </a:p>
          <a:p>
            <a:pPr fontAlgn="base"/>
            <a:r>
              <a:rPr lang="en-US" dirty="0"/>
              <a:t>Ω cm</a:t>
            </a:r>
          </a:p>
          <a:p>
            <a:pPr fontAlgn="base"/>
            <a:r>
              <a:rPr lang="en-US" dirty="0"/>
              <a:t>60</a:t>
            </a:r>
          </a:p>
          <a:p>
            <a:pPr fontAlgn="base"/>
            <a:r>
              <a:rPr lang="en-US" dirty="0"/>
              <a:t>Ω cm</a:t>
            </a:r>
          </a:p>
          <a:p>
            <a:pPr fontAlgn="base"/>
            <a:r>
              <a:rPr lang="en-US" dirty="0"/>
              <a:t>3 x 10</a:t>
            </a:r>
            <a:r>
              <a:rPr lang="en-US" baseline="30000" dirty="0"/>
              <a:t>6</a:t>
            </a:r>
            <a:endParaRPr lang="en-US" dirty="0"/>
          </a:p>
          <a:p>
            <a:pPr fontAlgn="base"/>
            <a:r>
              <a:rPr lang="en-US" dirty="0"/>
              <a:t>Ω cm</a:t>
            </a:r>
          </a:p>
          <a:p>
            <a:pPr fontAlgn="base"/>
            <a:r>
              <a:rPr lang="en-US" dirty="0"/>
              <a:t>6 x 10</a:t>
            </a:r>
            <a:r>
              <a:rPr lang="en-US" baseline="30000" dirty="0"/>
              <a:t>-4</a:t>
            </a:r>
            <a:endParaRPr lang="en-US" dirty="0"/>
          </a:p>
          <a:p>
            <a:pPr fontAlgn="base"/>
            <a:r>
              <a:rPr lang="en-US" dirty="0"/>
              <a:t>Ω cm</a:t>
            </a:r>
          </a:p>
          <a:p>
            <a:pPr fontAlgn="base"/>
            <a:r>
              <a:rPr lang="en-US" b="1" dirty="0"/>
              <a:t>Answer : .52 ohm</a:t>
            </a:r>
            <a:endParaRPr lang="en-US" dirty="0"/>
          </a:p>
        </p:txBody>
      </p:sp>
    </p:spTree>
    <p:extLst>
      <p:ext uri="{BB962C8B-B14F-4D97-AF65-F5344CB8AC3E}">
        <p14:creationId xmlns:p14="http://schemas.microsoft.com/office/powerpoint/2010/main" val="3979761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AAA09-A2F8-4DCF-B41C-BC2513979441}"/>
              </a:ext>
            </a:extLst>
          </p:cNvPr>
          <p:cNvSpPr>
            <a:spLocks noGrp="1"/>
          </p:cNvSpPr>
          <p:nvPr>
            <p:ph idx="1"/>
          </p:nvPr>
        </p:nvSpPr>
        <p:spPr/>
        <p:txBody>
          <a:bodyPr/>
          <a:lstStyle/>
          <a:p>
            <a:pPr fontAlgn="base"/>
            <a:r>
              <a:rPr lang="en-US" b="1"/>
              <a:t>6. The resistivity of a pure silicon is about ……………</a:t>
            </a:r>
            <a:endParaRPr lang="en-US"/>
          </a:p>
          <a:p>
            <a:pPr fontAlgn="base"/>
            <a:r>
              <a:rPr lang="en-US"/>
              <a:t>100 Ω cm</a:t>
            </a:r>
          </a:p>
          <a:p>
            <a:pPr fontAlgn="base"/>
            <a:r>
              <a:rPr lang="en-US"/>
              <a:t>6000 Ω cm</a:t>
            </a:r>
          </a:p>
          <a:p>
            <a:pPr fontAlgn="base"/>
            <a:r>
              <a:rPr lang="en-US"/>
              <a:t>3 x 10</a:t>
            </a:r>
            <a:r>
              <a:rPr lang="en-US" baseline="30000"/>
              <a:t>5</a:t>
            </a:r>
            <a:r>
              <a:rPr lang="en-US"/>
              <a:t> Ω m</a:t>
            </a:r>
          </a:p>
          <a:p>
            <a:pPr fontAlgn="base"/>
            <a:r>
              <a:rPr lang="en-US"/>
              <a:t>6 x 10</a:t>
            </a:r>
            <a:r>
              <a:rPr lang="en-US" baseline="30000"/>
              <a:t>-8</a:t>
            </a:r>
            <a:r>
              <a:rPr lang="en-US"/>
              <a:t> Ω cm</a:t>
            </a:r>
          </a:p>
          <a:p>
            <a:pPr fontAlgn="base"/>
            <a:r>
              <a:rPr lang="en-US" b="1"/>
              <a:t>Answer : 2</a:t>
            </a:r>
            <a:endParaRPr lang="en-US"/>
          </a:p>
        </p:txBody>
      </p:sp>
    </p:spTree>
    <p:extLst>
      <p:ext uri="{BB962C8B-B14F-4D97-AF65-F5344CB8AC3E}">
        <p14:creationId xmlns:p14="http://schemas.microsoft.com/office/powerpoint/2010/main" val="1693108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84AA7-5989-460D-9D79-1F4F06CCD774}"/>
              </a:ext>
            </a:extLst>
          </p:cNvPr>
          <p:cNvSpPr>
            <a:spLocks noGrp="1"/>
          </p:cNvSpPr>
          <p:nvPr>
            <p:ph idx="1"/>
          </p:nvPr>
        </p:nvSpPr>
        <p:spPr/>
        <p:txBody>
          <a:bodyPr/>
          <a:lstStyle/>
          <a:p>
            <a:pPr fontAlgn="base"/>
            <a:r>
              <a:rPr lang="en-US" b="1"/>
              <a:t>7. When a pure semiconductor is heated, its resistance …………..</a:t>
            </a:r>
            <a:endParaRPr lang="en-US"/>
          </a:p>
          <a:p>
            <a:pPr fontAlgn="base"/>
            <a:r>
              <a:rPr lang="en-US"/>
              <a:t>Goes up</a:t>
            </a:r>
          </a:p>
          <a:p>
            <a:pPr fontAlgn="base"/>
            <a:r>
              <a:rPr lang="en-US"/>
              <a:t>Goes down</a:t>
            </a:r>
          </a:p>
          <a:p>
            <a:pPr fontAlgn="base"/>
            <a:r>
              <a:rPr lang="en-US"/>
              <a:t>Remains the same</a:t>
            </a:r>
          </a:p>
          <a:p>
            <a:pPr fontAlgn="base"/>
            <a:r>
              <a:rPr lang="en-US"/>
              <a:t>Can’t say</a:t>
            </a:r>
          </a:p>
          <a:p>
            <a:pPr fontAlgn="base"/>
            <a:r>
              <a:rPr lang="en-US" b="1"/>
              <a:t>Answer : 2</a:t>
            </a:r>
            <a:endParaRPr lang="en-US"/>
          </a:p>
        </p:txBody>
      </p:sp>
    </p:spTree>
    <p:extLst>
      <p:ext uri="{BB962C8B-B14F-4D97-AF65-F5344CB8AC3E}">
        <p14:creationId xmlns:p14="http://schemas.microsoft.com/office/powerpoint/2010/main" val="2421694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61740-3A8E-45C2-95B5-24BA60965C0E}"/>
              </a:ext>
            </a:extLst>
          </p:cNvPr>
          <p:cNvSpPr>
            <a:spLocks noGrp="1"/>
          </p:cNvSpPr>
          <p:nvPr>
            <p:ph idx="1"/>
          </p:nvPr>
        </p:nvSpPr>
        <p:spPr/>
        <p:txBody>
          <a:bodyPr/>
          <a:lstStyle/>
          <a:p>
            <a:pPr fontAlgn="base"/>
            <a:r>
              <a:rPr lang="en-US" b="1" dirty="0"/>
              <a:t>9)The strength of a semiconductor crystal comes from ……..</a:t>
            </a:r>
            <a:endParaRPr lang="en-US" dirty="0"/>
          </a:p>
          <a:p>
            <a:pPr fontAlgn="base"/>
            <a:r>
              <a:rPr lang="en-US" dirty="0"/>
              <a:t>Forces between nuclei</a:t>
            </a:r>
          </a:p>
          <a:p>
            <a:pPr fontAlgn="base"/>
            <a:r>
              <a:rPr lang="en-US" dirty="0"/>
              <a:t>Forces between protons</a:t>
            </a:r>
          </a:p>
          <a:p>
            <a:pPr fontAlgn="base"/>
            <a:r>
              <a:rPr lang="en-US" dirty="0"/>
              <a:t>Electron-pair bonds</a:t>
            </a:r>
          </a:p>
          <a:p>
            <a:pPr fontAlgn="base"/>
            <a:r>
              <a:rPr lang="en-US" dirty="0"/>
              <a:t>None of the above</a:t>
            </a:r>
          </a:p>
          <a:p>
            <a:pPr fontAlgn="base"/>
            <a:r>
              <a:rPr lang="en-US" b="1" dirty="0"/>
              <a:t>Answer : 3</a:t>
            </a:r>
            <a:endParaRPr lang="en-US" dirty="0"/>
          </a:p>
        </p:txBody>
      </p:sp>
    </p:spTree>
    <p:extLst>
      <p:ext uri="{BB962C8B-B14F-4D97-AF65-F5344CB8AC3E}">
        <p14:creationId xmlns:p14="http://schemas.microsoft.com/office/powerpoint/2010/main" val="3041283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8B556-46C2-4284-8DCC-26AB435EC9C5}"/>
              </a:ext>
            </a:extLst>
          </p:cNvPr>
          <p:cNvSpPr>
            <a:spLocks noGrp="1"/>
          </p:cNvSpPr>
          <p:nvPr>
            <p:ph idx="1"/>
          </p:nvPr>
        </p:nvSpPr>
        <p:spPr/>
        <p:txBody>
          <a:bodyPr/>
          <a:lstStyle/>
          <a:p>
            <a:pPr fontAlgn="base"/>
            <a:r>
              <a:rPr lang="en-US" b="1"/>
              <a:t>Q10. Addition of pentavalent impurity to a semiconductor creates many ……..</a:t>
            </a:r>
            <a:endParaRPr lang="en-US"/>
          </a:p>
          <a:p>
            <a:pPr fontAlgn="base"/>
            <a:r>
              <a:rPr lang="en-US"/>
              <a:t>Free electrons</a:t>
            </a:r>
          </a:p>
          <a:p>
            <a:pPr fontAlgn="base"/>
            <a:r>
              <a:rPr lang="en-US"/>
              <a:t>Holes</a:t>
            </a:r>
          </a:p>
          <a:p>
            <a:pPr fontAlgn="base"/>
            <a:r>
              <a:rPr lang="en-US"/>
              <a:t>Valence electrons</a:t>
            </a:r>
          </a:p>
          <a:p>
            <a:pPr fontAlgn="base"/>
            <a:r>
              <a:rPr lang="en-US"/>
              <a:t>Bound electrons</a:t>
            </a:r>
          </a:p>
          <a:p>
            <a:pPr fontAlgn="base"/>
            <a:r>
              <a:rPr lang="en-US" b="1"/>
              <a:t>Answer : 1</a:t>
            </a:r>
            <a:endParaRPr lang="en-US"/>
          </a:p>
        </p:txBody>
      </p:sp>
    </p:spTree>
    <p:extLst>
      <p:ext uri="{BB962C8B-B14F-4D97-AF65-F5344CB8AC3E}">
        <p14:creationId xmlns:p14="http://schemas.microsoft.com/office/powerpoint/2010/main" val="3287901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42DFC-1ED0-4D71-8D71-0D1499B1222D}"/>
              </a:ext>
            </a:extLst>
          </p:cNvPr>
          <p:cNvSpPr>
            <a:spLocks noGrp="1"/>
          </p:cNvSpPr>
          <p:nvPr>
            <p:ph idx="1"/>
          </p:nvPr>
        </p:nvSpPr>
        <p:spPr/>
        <p:txBody>
          <a:bodyPr/>
          <a:lstStyle/>
          <a:p>
            <a:pPr fontAlgn="base"/>
            <a:r>
              <a:rPr lang="en-US" b="1" dirty="0"/>
              <a:t>Q11. A pentavalent impurity has ………. Valence electrons</a:t>
            </a:r>
            <a:endParaRPr lang="en-US" dirty="0"/>
          </a:p>
          <a:p>
            <a:pPr fontAlgn="base"/>
            <a:r>
              <a:rPr lang="en-US" dirty="0"/>
              <a:t>3</a:t>
            </a:r>
          </a:p>
          <a:p>
            <a:pPr fontAlgn="base"/>
            <a:r>
              <a:rPr lang="en-US" dirty="0"/>
              <a:t>5</a:t>
            </a:r>
          </a:p>
          <a:p>
            <a:pPr fontAlgn="base"/>
            <a:r>
              <a:rPr lang="en-US" dirty="0"/>
              <a:t>4</a:t>
            </a:r>
          </a:p>
          <a:p>
            <a:pPr fontAlgn="base"/>
            <a:r>
              <a:rPr lang="en-US" dirty="0"/>
              <a:t>6</a:t>
            </a:r>
          </a:p>
          <a:p>
            <a:pPr fontAlgn="base"/>
            <a:r>
              <a:rPr lang="en-US" b="1" dirty="0"/>
              <a:t>Answer : 2</a:t>
            </a:r>
            <a:endParaRPr lang="en-US" dirty="0"/>
          </a:p>
        </p:txBody>
      </p:sp>
    </p:spTree>
    <p:extLst>
      <p:ext uri="{BB962C8B-B14F-4D97-AF65-F5344CB8AC3E}">
        <p14:creationId xmlns:p14="http://schemas.microsoft.com/office/powerpoint/2010/main" val="293860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7DB70-3537-4247-9C78-C49520FA379A}"/>
              </a:ext>
            </a:extLst>
          </p:cNvPr>
          <p:cNvSpPr>
            <a:spLocks noGrp="1"/>
          </p:cNvSpPr>
          <p:nvPr>
            <p:ph idx="1"/>
          </p:nvPr>
        </p:nvSpPr>
        <p:spPr/>
        <p:txBody>
          <a:bodyPr/>
          <a:lstStyle/>
          <a:p>
            <a:pPr fontAlgn="base"/>
            <a:r>
              <a:rPr lang="en-US" b="1" dirty="0"/>
              <a:t>Q.12. An n-type semiconductor is ………</a:t>
            </a:r>
            <a:endParaRPr lang="en-US" dirty="0"/>
          </a:p>
          <a:p>
            <a:pPr fontAlgn="base"/>
            <a:r>
              <a:rPr lang="en-US" dirty="0"/>
              <a:t>Positively charged</a:t>
            </a:r>
          </a:p>
          <a:p>
            <a:pPr fontAlgn="base"/>
            <a:r>
              <a:rPr lang="en-US" dirty="0"/>
              <a:t>Negatively charged</a:t>
            </a:r>
          </a:p>
          <a:p>
            <a:pPr fontAlgn="base"/>
            <a:r>
              <a:rPr lang="en-US" dirty="0"/>
              <a:t>Electrically neutral</a:t>
            </a:r>
          </a:p>
          <a:p>
            <a:pPr fontAlgn="base"/>
            <a:r>
              <a:rPr lang="en-US" dirty="0"/>
              <a:t>None of the above</a:t>
            </a:r>
          </a:p>
          <a:p>
            <a:pPr fontAlgn="base"/>
            <a:r>
              <a:rPr lang="en-US" b="1" dirty="0"/>
              <a:t>Answer : 3</a:t>
            </a:r>
            <a:endParaRPr lang="en-US" dirty="0"/>
          </a:p>
        </p:txBody>
      </p:sp>
    </p:spTree>
    <p:extLst>
      <p:ext uri="{BB962C8B-B14F-4D97-AF65-F5344CB8AC3E}">
        <p14:creationId xmlns:p14="http://schemas.microsoft.com/office/powerpoint/2010/main" val="152994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D615-ECDD-4058-B8B1-E3949162D5FF}"/>
              </a:ext>
            </a:extLst>
          </p:cNvPr>
          <p:cNvSpPr>
            <a:spLocks noGrp="1"/>
          </p:cNvSpPr>
          <p:nvPr>
            <p:ph type="title"/>
          </p:nvPr>
        </p:nvSpPr>
        <p:spPr/>
        <p:txBody>
          <a:bodyPr/>
          <a:lstStyle/>
          <a:p>
            <a:r>
              <a:rPr lang="en-US" dirty="0"/>
              <a:t>Fermi level of intrinsic semiconductor</a:t>
            </a:r>
            <a:endParaRPr lang="en-IN" dirty="0"/>
          </a:p>
        </p:txBody>
      </p:sp>
      <p:sp>
        <p:nvSpPr>
          <p:cNvPr id="3" name="Content Placeholder 2">
            <a:extLst>
              <a:ext uri="{FF2B5EF4-FFF2-40B4-BE49-F238E27FC236}">
                <a16:creationId xmlns:a16="http://schemas.microsoft.com/office/drawing/2014/main" id="{E824A970-8669-4FBD-876C-0F2C6CC40855}"/>
              </a:ext>
            </a:extLst>
          </p:cNvPr>
          <p:cNvSpPr>
            <a:spLocks noGrp="1"/>
          </p:cNvSpPr>
          <p:nvPr>
            <p:ph idx="1"/>
          </p:nvPr>
        </p:nvSpPr>
        <p:spPr/>
        <p:txBody>
          <a:bodyPr>
            <a:normAutofit fontScale="77500" lnSpcReduction="20000"/>
          </a:bodyPr>
          <a:lstStyle/>
          <a:p>
            <a:r>
              <a:rPr lang="en-US"/>
              <a:t>Hence, the Fermi level for intrinsic semi conductor lies in the middle of the forbidden band.</a:t>
            </a:r>
          </a:p>
          <a:p>
            <a:r>
              <a:rPr lang="en-US" b="1"/>
              <a:t>In extrinsic semiconductor, </a:t>
            </a:r>
            <a:r>
              <a:rPr lang="en-US"/>
              <a:t>the no. of electrons in conduction band and no. of holes in valance band are not equal.</a:t>
            </a:r>
          </a:p>
          <a:p>
            <a:r>
              <a:rPr lang="en-US" b="1"/>
              <a:t>Fermi level in n-type semiconductor</a:t>
            </a:r>
            <a:endParaRPr lang="en-US"/>
          </a:p>
          <a:p>
            <a:r>
              <a:rPr lang="en-US"/>
              <a:t>In n-type semiconductor, pentavalent impurity is added which donates a free electron. This creates large no. of free electrons in conduction band.</a:t>
            </a:r>
          </a:p>
          <a:p>
            <a:r>
              <a:rPr lang="en-US"/>
              <a:t>At room temperature, no. of electrons in conduction band are greater than no. of holes in valance band. The probability of occupation of energy levels by electrons in conduction band is greater than that of holes in the valance band.</a:t>
            </a:r>
          </a:p>
          <a:p>
            <a:br>
              <a:rPr lang="en-US"/>
            </a:br>
            <a:endParaRPr lang="en-IN"/>
          </a:p>
        </p:txBody>
      </p:sp>
    </p:spTree>
    <p:extLst>
      <p:ext uri="{BB962C8B-B14F-4D97-AF65-F5344CB8AC3E}">
        <p14:creationId xmlns:p14="http://schemas.microsoft.com/office/powerpoint/2010/main" val="177767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A893D-4780-47EF-A908-0BD67CCC5356}"/>
              </a:ext>
            </a:extLst>
          </p:cNvPr>
          <p:cNvSpPr>
            <a:spLocks noGrp="1"/>
          </p:cNvSpPr>
          <p:nvPr>
            <p:ph idx="1"/>
          </p:nvPr>
        </p:nvSpPr>
        <p:spPr/>
        <p:txBody>
          <a:bodyPr/>
          <a:lstStyle/>
          <a:p>
            <a:pPr fontAlgn="base"/>
            <a:r>
              <a:rPr lang="en-US" b="1"/>
              <a:t>Q13. A trivalent impurity has ….. valence electrons</a:t>
            </a:r>
            <a:endParaRPr lang="en-US"/>
          </a:p>
          <a:p>
            <a:pPr fontAlgn="base"/>
            <a:r>
              <a:rPr lang="en-US"/>
              <a:t>4</a:t>
            </a:r>
          </a:p>
          <a:p>
            <a:pPr fontAlgn="base"/>
            <a:r>
              <a:rPr lang="en-US"/>
              <a:t>5</a:t>
            </a:r>
          </a:p>
          <a:p>
            <a:pPr fontAlgn="base"/>
            <a:r>
              <a:rPr lang="en-US"/>
              <a:t>6</a:t>
            </a:r>
          </a:p>
          <a:p>
            <a:pPr fontAlgn="base"/>
            <a:r>
              <a:rPr lang="en-US"/>
              <a:t>3</a:t>
            </a:r>
          </a:p>
          <a:p>
            <a:pPr fontAlgn="base"/>
            <a:r>
              <a:rPr lang="en-US" b="1"/>
              <a:t>Answer : 4</a:t>
            </a:r>
            <a:endParaRPr lang="en-US"/>
          </a:p>
        </p:txBody>
      </p:sp>
    </p:spTree>
    <p:extLst>
      <p:ext uri="{BB962C8B-B14F-4D97-AF65-F5344CB8AC3E}">
        <p14:creationId xmlns:p14="http://schemas.microsoft.com/office/powerpoint/2010/main" val="710371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AD1AE-5966-4D68-AD9C-E733DE32C6E7}"/>
              </a:ext>
            </a:extLst>
          </p:cNvPr>
          <p:cNvSpPr>
            <a:spLocks noGrp="1"/>
          </p:cNvSpPr>
          <p:nvPr>
            <p:ph idx="1"/>
          </p:nvPr>
        </p:nvSpPr>
        <p:spPr/>
        <p:txBody>
          <a:bodyPr/>
          <a:lstStyle/>
          <a:p>
            <a:pPr fontAlgn="base"/>
            <a:r>
              <a:rPr lang="en-US" b="1" dirty="0"/>
              <a:t>Q14. Addition of trivalent impurity to a semiconductor creates many ……..</a:t>
            </a:r>
            <a:endParaRPr lang="en-US" dirty="0"/>
          </a:p>
          <a:p>
            <a:pPr fontAlgn="base"/>
            <a:r>
              <a:rPr lang="en-US" dirty="0"/>
              <a:t>Holes</a:t>
            </a:r>
          </a:p>
          <a:p>
            <a:pPr fontAlgn="base"/>
            <a:r>
              <a:rPr lang="en-US" dirty="0"/>
              <a:t>Free electrons</a:t>
            </a:r>
          </a:p>
          <a:p>
            <a:pPr fontAlgn="base"/>
            <a:r>
              <a:rPr lang="en-US" dirty="0"/>
              <a:t>Valence electrons</a:t>
            </a:r>
          </a:p>
          <a:p>
            <a:pPr fontAlgn="base"/>
            <a:r>
              <a:rPr lang="en-US" dirty="0"/>
              <a:t>Bound electrons</a:t>
            </a:r>
          </a:p>
          <a:p>
            <a:pPr fontAlgn="base"/>
            <a:r>
              <a:rPr lang="en-US" b="1" dirty="0"/>
              <a:t>Answer : 1</a:t>
            </a:r>
            <a:endParaRPr lang="en-US" dirty="0"/>
          </a:p>
        </p:txBody>
      </p:sp>
    </p:spTree>
    <p:extLst>
      <p:ext uri="{BB962C8B-B14F-4D97-AF65-F5344CB8AC3E}">
        <p14:creationId xmlns:p14="http://schemas.microsoft.com/office/powerpoint/2010/main" val="2625210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A7054-2574-437E-855A-347990932C10}"/>
              </a:ext>
            </a:extLst>
          </p:cNvPr>
          <p:cNvSpPr>
            <a:spLocks noGrp="1"/>
          </p:cNvSpPr>
          <p:nvPr>
            <p:ph idx="1"/>
          </p:nvPr>
        </p:nvSpPr>
        <p:spPr/>
        <p:txBody>
          <a:bodyPr/>
          <a:lstStyle/>
          <a:p>
            <a:pPr fontAlgn="base"/>
            <a:r>
              <a:rPr lang="en-US" b="1"/>
              <a:t>Q15. A hole in a semiconductor is defined as …………….</a:t>
            </a:r>
            <a:endParaRPr lang="en-US"/>
          </a:p>
          <a:p>
            <a:pPr fontAlgn="base"/>
            <a:r>
              <a:rPr lang="en-US"/>
              <a:t>A free electron</a:t>
            </a:r>
          </a:p>
          <a:p>
            <a:pPr fontAlgn="base"/>
            <a:r>
              <a:rPr lang="en-US"/>
              <a:t>The incomplete part of an electron pair bond</a:t>
            </a:r>
          </a:p>
          <a:p>
            <a:pPr fontAlgn="base"/>
            <a:r>
              <a:rPr lang="en-US"/>
              <a:t>A free proton</a:t>
            </a:r>
          </a:p>
          <a:p>
            <a:pPr fontAlgn="base"/>
            <a:r>
              <a:rPr lang="en-US"/>
              <a:t>A free neutron</a:t>
            </a:r>
          </a:p>
          <a:p>
            <a:pPr fontAlgn="base"/>
            <a:r>
              <a:rPr lang="en-US" b="1"/>
              <a:t>Answer : 2</a:t>
            </a:r>
            <a:endParaRPr lang="en-US"/>
          </a:p>
        </p:txBody>
      </p:sp>
    </p:spTree>
    <p:extLst>
      <p:ext uri="{BB962C8B-B14F-4D97-AF65-F5344CB8AC3E}">
        <p14:creationId xmlns:p14="http://schemas.microsoft.com/office/powerpoint/2010/main" val="4197422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05FB7-DD43-43DA-9B8A-3DB335C86E5C}"/>
              </a:ext>
            </a:extLst>
          </p:cNvPr>
          <p:cNvSpPr>
            <a:spLocks noGrp="1"/>
          </p:cNvSpPr>
          <p:nvPr>
            <p:ph idx="1"/>
          </p:nvPr>
        </p:nvSpPr>
        <p:spPr/>
        <p:txBody>
          <a:bodyPr/>
          <a:lstStyle/>
          <a:p>
            <a:pPr fontAlgn="base"/>
            <a:r>
              <a:rPr lang="en-US" b="1"/>
              <a:t>Q16. The impurity level in an extrinsic semiconductor is about ….. of pure semiconductor.</a:t>
            </a:r>
            <a:endParaRPr lang="en-US"/>
          </a:p>
          <a:p>
            <a:pPr fontAlgn="base"/>
            <a:r>
              <a:rPr lang="en-US"/>
              <a:t>10 atoms for 10</a:t>
            </a:r>
            <a:r>
              <a:rPr lang="en-US" baseline="30000"/>
              <a:t>8</a:t>
            </a:r>
            <a:r>
              <a:rPr lang="en-US"/>
              <a:t> atoms</a:t>
            </a:r>
          </a:p>
          <a:p>
            <a:pPr fontAlgn="base"/>
            <a:r>
              <a:rPr lang="en-US"/>
              <a:t>1 atom for 10</a:t>
            </a:r>
            <a:r>
              <a:rPr lang="en-US" baseline="30000"/>
              <a:t>8</a:t>
            </a:r>
            <a:r>
              <a:rPr lang="en-US"/>
              <a:t> atoms</a:t>
            </a:r>
          </a:p>
          <a:p>
            <a:pPr fontAlgn="base"/>
            <a:r>
              <a:rPr lang="en-US"/>
              <a:t>1 atom for 10</a:t>
            </a:r>
            <a:r>
              <a:rPr lang="en-US" baseline="30000"/>
              <a:t>4</a:t>
            </a:r>
            <a:r>
              <a:rPr lang="en-US"/>
              <a:t> atoms</a:t>
            </a:r>
          </a:p>
          <a:p>
            <a:pPr fontAlgn="base"/>
            <a:r>
              <a:rPr lang="en-US"/>
              <a:t>1 atom for 100 atoms</a:t>
            </a:r>
          </a:p>
          <a:p>
            <a:pPr fontAlgn="base"/>
            <a:r>
              <a:rPr lang="en-US" b="1"/>
              <a:t>Answer : 2</a:t>
            </a:r>
            <a:endParaRPr lang="en-US"/>
          </a:p>
        </p:txBody>
      </p:sp>
    </p:spTree>
    <p:extLst>
      <p:ext uri="{BB962C8B-B14F-4D97-AF65-F5344CB8AC3E}">
        <p14:creationId xmlns:p14="http://schemas.microsoft.com/office/powerpoint/2010/main" val="2882575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70181-0D77-4B99-9E8C-1FA76295CA20}"/>
              </a:ext>
            </a:extLst>
          </p:cNvPr>
          <p:cNvSpPr>
            <a:spLocks noGrp="1"/>
          </p:cNvSpPr>
          <p:nvPr>
            <p:ph idx="1"/>
          </p:nvPr>
        </p:nvSpPr>
        <p:spPr/>
        <p:txBody>
          <a:bodyPr/>
          <a:lstStyle/>
          <a:p>
            <a:pPr fontAlgn="base"/>
            <a:r>
              <a:rPr lang="en-US" b="1"/>
              <a:t>Q17. As the doping to a pure semiconductor increases, the bulk resistance of the semiconductor</a:t>
            </a:r>
            <a:r>
              <a:rPr lang="en-US"/>
              <a:t> ………..</a:t>
            </a:r>
          </a:p>
          <a:p>
            <a:pPr fontAlgn="base"/>
            <a:r>
              <a:rPr lang="en-US"/>
              <a:t>Remains the same</a:t>
            </a:r>
          </a:p>
          <a:p>
            <a:pPr fontAlgn="base"/>
            <a:r>
              <a:rPr lang="en-US"/>
              <a:t>Increases</a:t>
            </a:r>
          </a:p>
          <a:p>
            <a:pPr fontAlgn="base"/>
            <a:r>
              <a:rPr lang="en-US"/>
              <a:t>Decreases</a:t>
            </a:r>
          </a:p>
          <a:p>
            <a:pPr fontAlgn="base"/>
            <a:r>
              <a:rPr lang="en-US"/>
              <a:t>None of the above</a:t>
            </a:r>
          </a:p>
          <a:p>
            <a:pPr fontAlgn="base"/>
            <a:r>
              <a:rPr lang="en-US" b="1"/>
              <a:t>Answer : 3</a:t>
            </a:r>
            <a:endParaRPr lang="en-US"/>
          </a:p>
        </p:txBody>
      </p:sp>
    </p:spTree>
    <p:extLst>
      <p:ext uri="{BB962C8B-B14F-4D97-AF65-F5344CB8AC3E}">
        <p14:creationId xmlns:p14="http://schemas.microsoft.com/office/powerpoint/2010/main" val="3499959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CA23B0-DAB8-451F-A24A-E81E16B747D0}"/>
              </a:ext>
            </a:extLst>
          </p:cNvPr>
          <p:cNvSpPr>
            <a:spLocks noGrp="1"/>
          </p:cNvSpPr>
          <p:nvPr>
            <p:ph idx="1"/>
          </p:nvPr>
        </p:nvSpPr>
        <p:spPr/>
        <p:txBody>
          <a:bodyPr/>
          <a:lstStyle/>
          <a:p>
            <a:pPr fontAlgn="base"/>
            <a:r>
              <a:rPr lang="en-US" b="1" dirty="0"/>
              <a:t>Q18. A hole and electron in close proximity would tend to ……….</a:t>
            </a:r>
            <a:endParaRPr lang="en-US" dirty="0"/>
          </a:p>
          <a:p>
            <a:pPr fontAlgn="base"/>
            <a:r>
              <a:rPr lang="en-US" dirty="0"/>
              <a:t>Repel each other</a:t>
            </a:r>
          </a:p>
          <a:p>
            <a:pPr fontAlgn="base"/>
            <a:r>
              <a:rPr lang="en-US" dirty="0"/>
              <a:t>Attract each other</a:t>
            </a:r>
          </a:p>
          <a:p>
            <a:pPr fontAlgn="base"/>
            <a:r>
              <a:rPr lang="en-US" dirty="0"/>
              <a:t>Have no effect on each other</a:t>
            </a:r>
          </a:p>
          <a:p>
            <a:pPr fontAlgn="base"/>
            <a:r>
              <a:rPr lang="en-US" dirty="0"/>
              <a:t>None of the above</a:t>
            </a:r>
          </a:p>
          <a:p>
            <a:pPr fontAlgn="base"/>
            <a:r>
              <a:rPr lang="en-US" b="1" dirty="0"/>
              <a:t>Answer : 2</a:t>
            </a:r>
            <a:endParaRPr lang="en-US" dirty="0"/>
          </a:p>
        </p:txBody>
      </p:sp>
    </p:spTree>
    <p:extLst>
      <p:ext uri="{BB962C8B-B14F-4D97-AF65-F5344CB8AC3E}">
        <p14:creationId xmlns:p14="http://schemas.microsoft.com/office/powerpoint/2010/main" val="207577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484458-1FF5-46A8-88F6-0301ED5270D3}"/>
              </a:ext>
            </a:extLst>
          </p:cNvPr>
          <p:cNvSpPr>
            <a:spLocks noGrp="1"/>
          </p:cNvSpPr>
          <p:nvPr>
            <p:ph idx="1"/>
          </p:nvPr>
        </p:nvSpPr>
        <p:spPr/>
        <p:txBody>
          <a:bodyPr/>
          <a:lstStyle/>
          <a:p>
            <a:pPr fontAlgn="base"/>
            <a:r>
              <a:rPr lang="en-US" b="1" dirty="0"/>
              <a:t>Q19. In a semiconductor, current conduction is due to ……..</a:t>
            </a:r>
            <a:endParaRPr lang="en-US" dirty="0"/>
          </a:p>
          <a:p>
            <a:pPr fontAlgn="base"/>
            <a:r>
              <a:rPr lang="en-US" dirty="0"/>
              <a:t>Only holes</a:t>
            </a:r>
          </a:p>
          <a:p>
            <a:pPr fontAlgn="base"/>
            <a:r>
              <a:rPr lang="en-US" dirty="0"/>
              <a:t>Only free electrons</a:t>
            </a:r>
          </a:p>
          <a:p>
            <a:pPr fontAlgn="base"/>
            <a:r>
              <a:rPr lang="en-US" dirty="0"/>
              <a:t>Holes and free electrons</a:t>
            </a:r>
          </a:p>
          <a:p>
            <a:pPr fontAlgn="base"/>
            <a:r>
              <a:rPr lang="en-US" dirty="0"/>
              <a:t>None of the above</a:t>
            </a:r>
          </a:p>
          <a:p>
            <a:pPr fontAlgn="base"/>
            <a:r>
              <a:rPr lang="en-US" b="1" dirty="0"/>
              <a:t>Answer : 3</a:t>
            </a:r>
            <a:endParaRPr lang="en-US" dirty="0"/>
          </a:p>
        </p:txBody>
      </p:sp>
    </p:spTree>
    <p:extLst>
      <p:ext uri="{BB962C8B-B14F-4D97-AF65-F5344CB8AC3E}">
        <p14:creationId xmlns:p14="http://schemas.microsoft.com/office/powerpoint/2010/main" val="230323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35C2F-0B4A-4E30-B268-C540707E1237}"/>
              </a:ext>
            </a:extLst>
          </p:cNvPr>
          <p:cNvSpPr>
            <a:spLocks noGrp="1"/>
          </p:cNvSpPr>
          <p:nvPr>
            <p:ph idx="1"/>
          </p:nvPr>
        </p:nvSpPr>
        <p:spPr/>
        <p:txBody>
          <a:bodyPr/>
          <a:lstStyle/>
          <a:p>
            <a:pPr fontAlgn="base"/>
            <a:r>
              <a:rPr lang="en-US" b="1" dirty="0"/>
              <a:t>Q20. The random motion of holes and free electrons due to thermal agitation is called ……….</a:t>
            </a:r>
            <a:endParaRPr lang="en-US" dirty="0"/>
          </a:p>
          <a:p>
            <a:pPr fontAlgn="base"/>
            <a:r>
              <a:rPr lang="en-US" dirty="0"/>
              <a:t>Diffusion</a:t>
            </a:r>
          </a:p>
          <a:p>
            <a:pPr fontAlgn="base"/>
            <a:r>
              <a:rPr lang="en-US" dirty="0"/>
              <a:t>Pressure</a:t>
            </a:r>
          </a:p>
          <a:p>
            <a:pPr fontAlgn="base"/>
            <a:r>
              <a:rPr lang="en-US" dirty="0" err="1"/>
              <a:t>Ionisation</a:t>
            </a:r>
            <a:endParaRPr lang="en-US" dirty="0"/>
          </a:p>
          <a:p>
            <a:pPr fontAlgn="base"/>
            <a:r>
              <a:rPr lang="en-US" dirty="0"/>
              <a:t>None of the above</a:t>
            </a:r>
          </a:p>
          <a:p>
            <a:pPr fontAlgn="base"/>
            <a:r>
              <a:rPr lang="en-US" b="1" dirty="0"/>
              <a:t>Answer : 1</a:t>
            </a:r>
            <a:endParaRPr lang="en-US" dirty="0"/>
          </a:p>
        </p:txBody>
      </p:sp>
    </p:spTree>
    <p:extLst>
      <p:ext uri="{BB962C8B-B14F-4D97-AF65-F5344CB8AC3E}">
        <p14:creationId xmlns:p14="http://schemas.microsoft.com/office/powerpoint/2010/main" val="1786106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3C807-D807-468E-9113-3FFF190411D0}"/>
              </a:ext>
            </a:extLst>
          </p:cNvPr>
          <p:cNvSpPr>
            <a:spLocks noGrp="1"/>
          </p:cNvSpPr>
          <p:nvPr>
            <p:ph idx="1"/>
          </p:nvPr>
        </p:nvSpPr>
        <p:spPr/>
        <p:txBody>
          <a:bodyPr/>
          <a:lstStyle/>
          <a:p>
            <a:pPr fontAlgn="base"/>
            <a:r>
              <a:rPr lang="en-US" b="1"/>
              <a:t>Q21. A forward biased pn junction diode has a resistance of the order of</a:t>
            </a:r>
            <a:endParaRPr lang="en-US"/>
          </a:p>
          <a:p>
            <a:pPr fontAlgn="base"/>
            <a:r>
              <a:rPr lang="en-US"/>
              <a:t>Ω</a:t>
            </a:r>
          </a:p>
          <a:p>
            <a:pPr fontAlgn="base"/>
            <a:r>
              <a:rPr lang="en-US"/>
              <a:t>kΩ</a:t>
            </a:r>
          </a:p>
          <a:p>
            <a:pPr fontAlgn="base"/>
            <a:r>
              <a:rPr lang="en-US"/>
              <a:t>MΩ</a:t>
            </a:r>
          </a:p>
          <a:p>
            <a:pPr fontAlgn="base"/>
            <a:r>
              <a:rPr lang="en-US"/>
              <a:t>None of the above</a:t>
            </a:r>
          </a:p>
          <a:p>
            <a:pPr fontAlgn="base"/>
            <a:r>
              <a:rPr lang="en-US" b="1"/>
              <a:t>Answer : 1</a:t>
            </a:r>
            <a:endParaRPr lang="en-US"/>
          </a:p>
        </p:txBody>
      </p:sp>
    </p:spTree>
    <p:extLst>
      <p:ext uri="{BB962C8B-B14F-4D97-AF65-F5344CB8AC3E}">
        <p14:creationId xmlns:p14="http://schemas.microsoft.com/office/powerpoint/2010/main" val="3913320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4607DB-8201-4D68-BA88-2BD4BDBB17F8}"/>
              </a:ext>
            </a:extLst>
          </p:cNvPr>
          <p:cNvSpPr>
            <a:spLocks noGrp="1"/>
          </p:cNvSpPr>
          <p:nvPr>
            <p:ph idx="1"/>
          </p:nvPr>
        </p:nvSpPr>
        <p:spPr/>
        <p:txBody>
          <a:bodyPr/>
          <a:lstStyle/>
          <a:p>
            <a:pPr fontAlgn="base"/>
            <a:r>
              <a:rPr lang="en-US" b="1" dirty="0"/>
              <a:t>Q22. The battery connections required to forward bias a </a:t>
            </a:r>
            <a:r>
              <a:rPr lang="en-US" b="1" dirty="0" err="1"/>
              <a:t>pn</a:t>
            </a:r>
            <a:r>
              <a:rPr lang="en-US" b="1" dirty="0"/>
              <a:t> junction are ……</a:t>
            </a:r>
            <a:endParaRPr lang="en-US" dirty="0"/>
          </a:p>
          <a:p>
            <a:pPr fontAlgn="base"/>
            <a:r>
              <a:rPr lang="en-US" dirty="0"/>
              <a:t>+</a:t>
            </a:r>
            <a:r>
              <a:rPr lang="en-US" dirty="0" err="1"/>
              <a:t>ve</a:t>
            </a:r>
            <a:r>
              <a:rPr lang="en-US" dirty="0"/>
              <a:t> terminal to p and –</a:t>
            </a:r>
            <a:r>
              <a:rPr lang="en-US" dirty="0" err="1"/>
              <a:t>ve</a:t>
            </a:r>
            <a:r>
              <a:rPr lang="en-US" dirty="0"/>
              <a:t> terminal to n</a:t>
            </a:r>
          </a:p>
          <a:p>
            <a:pPr fontAlgn="base"/>
            <a:r>
              <a:rPr lang="en-US" dirty="0"/>
              <a:t>-</a:t>
            </a:r>
            <a:r>
              <a:rPr lang="en-US" dirty="0" err="1"/>
              <a:t>ve</a:t>
            </a:r>
            <a:r>
              <a:rPr lang="en-US" dirty="0"/>
              <a:t> terminal to p and +</a:t>
            </a:r>
            <a:r>
              <a:rPr lang="en-US" dirty="0" err="1"/>
              <a:t>ve</a:t>
            </a:r>
            <a:r>
              <a:rPr lang="en-US" dirty="0"/>
              <a:t> terminal to n</a:t>
            </a:r>
          </a:p>
          <a:p>
            <a:pPr fontAlgn="base"/>
            <a:r>
              <a:rPr lang="en-US" dirty="0"/>
              <a:t>-</a:t>
            </a:r>
            <a:r>
              <a:rPr lang="en-US" dirty="0" err="1"/>
              <a:t>ve</a:t>
            </a:r>
            <a:r>
              <a:rPr lang="en-US" dirty="0"/>
              <a:t> terminal to p and –</a:t>
            </a:r>
            <a:r>
              <a:rPr lang="en-US" dirty="0" err="1"/>
              <a:t>ve</a:t>
            </a:r>
            <a:r>
              <a:rPr lang="en-US" dirty="0"/>
              <a:t> terminal to n</a:t>
            </a:r>
          </a:p>
          <a:p>
            <a:pPr fontAlgn="base"/>
            <a:r>
              <a:rPr lang="en-US" dirty="0"/>
              <a:t>None of the above</a:t>
            </a:r>
          </a:p>
          <a:p>
            <a:pPr fontAlgn="base"/>
            <a:r>
              <a:rPr lang="en-US" b="1" dirty="0"/>
              <a:t>Answer : 1</a:t>
            </a:r>
            <a:endParaRPr lang="en-US" dirty="0"/>
          </a:p>
        </p:txBody>
      </p:sp>
    </p:spTree>
    <p:extLst>
      <p:ext uri="{BB962C8B-B14F-4D97-AF65-F5344CB8AC3E}">
        <p14:creationId xmlns:p14="http://schemas.microsoft.com/office/powerpoint/2010/main" val="229988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C81E-2142-4A98-A559-5C9640C4FE13}"/>
              </a:ext>
            </a:extLst>
          </p:cNvPr>
          <p:cNvSpPr>
            <a:spLocks noGrp="1"/>
          </p:cNvSpPr>
          <p:nvPr>
            <p:ph type="title"/>
          </p:nvPr>
        </p:nvSpPr>
        <p:spPr/>
        <p:txBody>
          <a:bodyPr/>
          <a:lstStyle/>
          <a:p>
            <a:r>
              <a:rPr lang="en-US" dirty="0"/>
              <a:t>                      Fermi energy  </a:t>
            </a:r>
            <a:endParaRPr lang="en-IN" dirty="0"/>
          </a:p>
        </p:txBody>
      </p:sp>
      <p:pic>
        <p:nvPicPr>
          <p:cNvPr id="2050" name="Picture 2">
            <a:extLst>
              <a:ext uri="{FF2B5EF4-FFF2-40B4-BE49-F238E27FC236}">
                <a16:creationId xmlns:a16="http://schemas.microsoft.com/office/drawing/2014/main" id="{30526B30-B26E-4C43-96D3-127D08B1ED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6160" y="2016124"/>
            <a:ext cx="7752080" cy="366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394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32A98-C277-4EA1-B4CD-6BF2FBDB8171}"/>
              </a:ext>
            </a:extLst>
          </p:cNvPr>
          <p:cNvSpPr>
            <a:spLocks noGrp="1"/>
          </p:cNvSpPr>
          <p:nvPr>
            <p:ph idx="1"/>
          </p:nvPr>
        </p:nvSpPr>
        <p:spPr/>
        <p:txBody>
          <a:bodyPr/>
          <a:lstStyle/>
          <a:p>
            <a:pPr fontAlgn="base"/>
            <a:r>
              <a:rPr lang="en-US" b="1"/>
              <a:t>Q23. The barrier voltage at a pn junction for germanium is about ………</a:t>
            </a:r>
            <a:endParaRPr lang="en-US"/>
          </a:p>
          <a:p>
            <a:pPr fontAlgn="base"/>
            <a:r>
              <a:rPr lang="en-US"/>
              <a:t>5 V</a:t>
            </a:r>
          </a:p>
          <a:p>
            <a:pPr fontAlgn="base"/>
            <a:r>
              <a:rPr lang="en-US"/>
              <a:t>3 V</a:t>
            </a:r>
          </a:p>
          <a:p>
            <a:pPr fontAlgn="base"/>
            <a:r>
              <a:rPr lang="en-US"/>
              <a:t>Zero</a:t>
            </a:r>
          </a:p>
          <a:p>
            <a:pPr fontAlgn="base"/>
            <a:r>
              <a:rPr lang="en-US"/>
              <a:t>3 V</a:t>
            </a:r>
          </a:p>
          <a:p>
            <a:pPr fontAlgn="base"/>
            <a:r>
              <a:rPr lang="en-US" b="1"/>
              <a:t>Answer : 4</a:t>
            </a:r>
            <a:endParaRPr lang="en-US"/>
          </a:p>
        </p:txBody>
      </p:sp>
    </p:spTree>
    <p:extLst>
      <p:ext uri="{BB962C8B-B14F-4D97-AF65-F5344CB8AC3E}">
        <p14:creationId xmlns:p14="http://schemas.microsoft.com/office/powerpoint/2010/main" val="1164675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3E2F292-8100-49FC-B495-57D77BF08871}"/>
              </a:ext>
            </a:extLst>
          </p:cNvPr>
          <p:cNvSpPr>
            <a:spLocks noGrp="1"/>
          </p:cNvSpPr>
          <p:nvPr>
            <p:ph type="title"/>
          </p:nvPr>
        </p:nvSpPr>
        <p:spPr>
          <a:xfrm>
            <a:off x="1451579" y="2303047"/>
            <a:ext cx="3272093" cy="2674198"/>
          </a:xfrm>
        </p:spPr>
        <p:txBody>
          <a:bodyPr anchor="t">
            <a:normAutofit/>
          </a:bodyPr>
          <a:lstStyle/>
          <a:p>
            <a:endParaRPr lang="en-IN" dirty="0"/>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88E9205-6E73-4ADE-B8F6-136B12EBE895}"/>
              </a:ext>
            </a:extLst>
          </p:cNvPr>
          <p:cNvGraphicFramePr>
            <a:graphicFrameLocks noGrp="1"/>
          </p:cNvGraphicFramePr>
          <p:nvPr>
            <p:ph idx="1"/>
            <p:extLst>
              <p:ext uri="{D42A27DB-BD31-4B8C-83A1-F6EECF244321}">
                <p14:modId xmlns:p14="http://schemas.microsoft.com/office/powerpoint/2010/main" val="58363618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Diagram&#10;&#10;Description automatically generated">
            <a:extLst>
              <a:ext uri="{FF2B5EF4-FFF2-40B4-BE49-F238E27FC236}">
                <a16:creationId xmlns:a16="http://schemas.microsoft.com/office/drawing/2014/main" id="{1C2B5EF5-A8A9-4DEB-B1E8-76D075037B0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72837" y="2146542"/>
            <a:ext cx="4108900" cy="3738612"/>
          </a:xfrm>
          <a:prstGeom prst="rect">
            <a:avLst/>
          </a:prstGeom>
        </p:spPr>
      </p:pic>
    </p:spTree>
    <p:extLst>
      <p:ext uri="{BB962C8B-B14F-4D97-AF65-F5344CB8AC3E}">
        <p14:creationId xmlns:p14="http://schemas.microsoft.com/office/powerpoint/2010/main" val="1836367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72FEC3CE-05D1-487F-9574-98C7AA95D24F}"/>
              </a:ext>
            </a:extLst>
          </p:cNvPr>
          <p:cNvGraphicFramePr>
            <a:graphicFrameLocks noGrp="1"/>
          </p:cNvGraphicFramePr>
          <p:nvPr>
            <p:ph idx="1"/>
            <p:extLst>
              <p:ext uri="{D42A27DB-BD31-4B8C-83A1-F6EECF244321}">
                <p14:modId xmlns:p14="http://schemas.microsoft.com/office/powerpoint/2010/main" val="339178357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585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close up of some grass&#10;&#10;Description automatically generated">
            <a:extLst>
              <a:ext uri="{FF2B5EF4-FFF2-40B4-BE49-F238E27FC236}">
                <a16:creationId xmlns:a16="http://schemas.microsoft.com/office/drawing/2014/main" id="{14E8D378-05A5-47E2-9B77-234A9854D4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4108"/>
          <a:stretch/>
        </p:blipFill>
        <p:spPr>
          <a:xfrm>
            <a:off x="1784603" y="1325810"/>
            <a:ext cx="8801329" cy="3492506"/>
          </a:xfrm>
          <a:prstGeom prst="rect">
            <a:avLst/>
          </a:prstGeom>
        </p:spPr>
      </p:pic>
    </p:spTree>
    <p:extLst>
      <p:ext uri="{BB962C8B-B14F-4D97-AF65-F5344CB8AC3E}">
        <p14:creationId xmlns:p14="http://schemas.microsoft.com/office/powerpoint/2010/main" val="283537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8C5A-4B57-4A81-B9DC-48279001B9E9}"/>
              </a:ext>
            </a:extLst>
          </p:cNvPr>
          <p:cNvSpPr>
            <a:spLocks noGrp="1"/>
          </p:cNvSpPr>
          <p:nvPr>
            <p:ph type="title"/>
          </p:nvPr>
        </p:nvSpPr>
        <p:spPr/>
        <p:txBody>
          <a:bodyPr/>
          <a:lstStyle/>
          <a:p>
            <a:r>
              <a:rPr lang="en-US" dirty="0"/>
              <a:t>Fermi level of semiconductors</a:t>
            </a:r>
            <a:endParaRPr lang="en-IN" dirty="0"/>
          </a:p>
        </p:txBody>
      </p:sp>
      <p:sp>
        <p:nvSpPr>
          <p:cNvPr id="3" name="Content Placeholder 2">
            <a:extLst>
              <a:ext uri="{FF2B5EF4-FFF2-40B4-BE49-F238E27FC236}">
                <a16:creationId xmlns:a16="http://schemas.microsoft.com/office/drawing/2014/main" id="{E631DBE6-E6D0-4FD5-95DF-1455B25B7953}"/>
              </a:ext>
            </a:extLst>
          </p:cNvPr>
          <p:cNvSpPr>
            <a:spLocks noGrp="1"/>
          </p:cNvSpPr>
          <p:nvPr>
            <p:ph idx="1"/>
          </p:nvPr>
        </p:nvSpPr>
        <p:spPr/>
        <p:txBody>
          <a:bodyPr>
            <a:normAutofit lnSpcReduction="10000"/>
          </a:bodyPr>
          <a:lstStyle/>
          <a:p>
            <a:r>
              <a:rPr lang="en-US" dirty="0"/>
              <a:t>Therefore, the Fermi level in n-type lies closer to the conduction band.</a:t>
            </a:r>
          </a:p>
          <a:p>
            <a:r>
              <a:rPr lang="en-US" b="1" dirty="0"/>
              <a:t>As the temperature increases</a:t>
            </a:r>
            <a:r>
              <a:rPr lang="en-US" dirty="0"/>
              <a:t>, the Fermi level shifts towards the conduction band.</a:t>
            </a:r>
          </a:p>
          <a:p>
            <a:r>
              <a:rPr lang="en-US" b="1" dirty="0"/>
              <a:t>Fermi level in p-type semiconductor</a:t>
            </a:r>
            <a:endParaRPr lang="en-US" dirty="0"/>
          </a:p>
          <a:p>
            <a:r>
              <a:rPr lang="en-US" dirty="0"/>
              <a:t>In p-type semiconductor, trivalent impurity is added which creates hole in valance band and is ready to accept an electron. This creates large no. of holes in the valance band.</a:t>
            </a:r>
          </a:p>
          <a:p>
            <a:r>
              <a:rPr lang="en-US" dirty="0"/>
              <a:t>At room temperature, the no. of holes in the valance band are greater than the no. of electrons in conduction band. The probability of occupation of energy levels by holes in valance band is greater than that of the electrons in conduction band.</a:t>
            </a:r>
          </a:p>
        </p:txBody>
      </p:sp>
    </p:spTree>
    <p:extLst>
      <p:ext uri="{BB962C8B-B14F-4D97-AF65-F5344CB8AC3E}">
        <p14:creationId xmlns:p14="http://schemas.microsoft.com/office/powerpoint/2010/main" val="116869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B24B-17A2-4723-9C0A-EE2EB94F6E7F}"/>
              </a:ext>
            </a:extLst>
          </p:cNvPr>
          <p:cNvSpPr>
            <a:spLocks noGrp="1"/>
          </p:cNvSpPr>
          <p:nvPr>
            <p:ph type="title"/>
          </p:nvPr>
        </p:nvSpPr>
        <p:spPr/>
        <p:txBody>
          <a:bodyPr/>
          <a:lstStyle/>
          <a:p>
            <a:r>
              <a:rPr lang="en-US" dirty="0"/>
              <a:t>                           Fermi level</a:t>
            </a:r>
            <a:endParaRPr lang="en-IN" dirty="0"/>
          </a:p>
        </p:txBody>
      </p:sp>
      <p:pic>
        <p:nvPicPr>
          <p:cNvPr id="3074" name="Picture 2">
            <a:extLst>
              <a:ext uri="{FF2B5EF4-FFF2-40B4-BE49-F238E27FC236}">
                <a16:creationId xmlns:a16="http://schemas.microsoft.com/office/drawing/2014/main" id="{2A04C6F6-3D4F-4CEA-9DF6-B9907F5482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7294" y="2158142"/>
            <a:ext cx="6466639" cy="369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0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11D6C0-D4E6-4A7F-B135-5F0F4AEF52B4}"/>
              </a:ext>
            </a:extLst>
          </p:cNvPr>
          <p:cNvSpPr/>
          <p:nvPr/>
        </p:nvSpPr>
        <p:spPr>
          <a:xfrm>
            <a:off x="1808480" y="3027835"/>
            <a:ext cx="9603274" cy="646331"/>
          </a:xfrm>
          <a:prstGeom prst="rect">
            <a:avLst/>
          </a:prstGeom>
        </p:spPr>
        <p:txBody>
          <a:bodyPr wrap="square">
            <a:spAutoFit/>
          </a:bodyPr>
          <a:lstStyle/>
          <a:p>
            <a:r>
              <a:rPr lang="en-US" dirty="0">
                <a:solidFill>
                  <a:srgbClr val="282829"/>
                </a:solidFill>
                <a:latin typeface="-apple-system"/>
              </a:rPr>
              <a:t>Therefore, the Fermi level for p-type lies closer to the valance band.</a:t>
            </a:r>
          </a:p>
          <a:p>
            <a:r>
              <a:rPr lang="en-US" b="1" dirty="0">
                <a:solidFill>
                  <a:srgbClr val="282829"/>
                </a:solidFill>
                <a:latin typeface="-apple-system"/>
              </a:rPr>
              <a:t>As the temperature increases</a:t>
            </a:r>
            <a:r>
              <a:rPr lang="en-US" dirty="0">
                <a:solidFill>
                  <a:srgbClr val="282829"/>
                </a:solidFill>
                <a:latin typeface="-apple-system"/>
              </a:rPr>
              <a:t>, the Fermi level for p-type shifts towards the valance band.</a:t>
            </a:r>
            <a:endParaRPr lang="en-US" b="0" i="0" dirty="0">
              <a:solidFill>
                <a:srgbClr val="282829"/>
              </a:solidFill>
              <a:effectLst/>
              <a:latin typeface="-apple-system"/>
            </a:endParaRPr>
          </a:p>
        </p:txBody>
      </p:sp>
      <p:sp>
        <p:nvSpPr>
          <p:cNvPr id="4" name="Title 3">
            <a:extLst>
              <a:ext uri="{FF2B5EF4-FFF2-40B4-BE49-F238E27FC236}">
                <a16:creationId xmlns:a16="http://schemas.microsoft.com/office/drawing/2014/main" id="{43B9CE97-219F-4FAE-95A0-56A299A606BB}"/>
              </a:ext>
            </a:extLst>
          </p:cNvPr>
          <p:cNvSpPr>
            <a:spLocks noGrp="1"/>
          </p:cNvSpPr>
          <p:nvPr>
            <p:ph type="title"/>
          </p:nvPr>
        </p:nvSpPr>
        <p:spPr/>
        <p:txBody>
          <a:bodyPr/>
          <a:lstStyle/>
          <a:p>
            <a:r>
              <a:rPr lang="en-US" dirty="0"/>
              <a:t>Temperature increases fermi level shifts</a:t>
            </a:r>
            <a:endParaRPr lang="en-IN" dirty="0"/>
          </a:p>
        </p:txBody>
      </p:sp>
    </p:spTree>
    <p:extLst>
      <p:ext uri="{BB962C8B-B14F-4D97-AF65-F5344CB8AC3E}">
        <p14:creationId xmlns:p14="http://schemas.microsoft.com/office/powerpoint/2010/main" val="193465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45D7-4E73-46E5-8593-CD7682169207}"/>
              </a:ext>
            </a:extLst>
          </p:cNvPr>
          <p:cNvSpPr>
            <a:spLocks noGrp="1"/>
          </p:cNvSpPr>
          <p:nvPr>
            <p:ph type="title"/>
          </p:nvPr>
        </p:nvSpPr>
        <p:spPr/>
        <p:txBody>
          <a:bodyPr/>
          <a:lstStyle/>
          <a:p>
            <a:r>
              <a:rPr lang="en-US" dirty="0"/>
              <a:t>           Fermi level and its changes</a:t>
            </a:r>
            <a:endParaRPr lang="en-IN" dirty="0"/>
          </a:p>
        </p:txBody>
      </p:sp>
      <p:sp>
        <p:nvSpPr>
          <p:cNvPr id="3" name="Content Placeholder 2">
            <a:extLst>
              <a:ext uri="{FF2B5EF4-FFF2-40B4-BE49-F238E27FC236}">
                <a16:creationId xmlns:a16="http://schemas.microsoft.com/office/drawing/2014/main" id="{4CD7B2C3-5EC9-462D-821B-E713B18745EC}"/>
              </a:ext>
            </a:extLst>
          </p:cNvPr>
          <p:cNvSpPr>
            <a:spLocks noGrp="1"/>
          </p:cNvSpPr>
          <p:nvPr>
            <p:ph idx="1"/>
          </p:nvPr>
        </p:nvSpPr>
        <p:spPr/>
        <p:txBody>
          <a:bodyPr/>
          <a:lstStyle/>
          <a:p>
            <a:r>
              <a:rPr lang="en-US" dirty="0"/>
              <a:t>The </a:t>
            </a:r>
            <a:r>
              <a:rPr lang="en-US" b="1" dirty="0"/>
              <a:t>Fermi level</a:t>
            </a:r>
            <a:r>
              <a:rPr lang="en-US" dirty="0"/>
              <a:t> lies between the valence band and conduction band because at absolute zero </a:t>
            </a:r>
            <a:r>
              <a:rPr lang="en-US" b="1" dirty="0"/>
              <a:t>temperature</a:t>
            </a:r>
            <a:r>
              <a:rPr lang="en-US" dirty="0"/>
              <a:t> the electrons are all in the lowest </a:t>
            </a:r>
            <a:r>
              <a:rPr lang="en-US" b="1" dirty="0"/>
              <a:t>energy</a:t>
            </a:r>
            <a:r>
              <a:rPr lang="en-US" dirty="0"/>
              <a:t> state. ... The </a:t>
            </a:r>
            <a:r>
              <a:rPr lang="en-US" b="1" dirty="0"/>
              <a:t>Fermi level changes</a:t>
            </a:r>
            <a:r>
              <a:rPr lang="en-US" dirty="0"/>
              <a:t> as the solids are warmed and as electrons are added to or withdrawn from the solid.</a:t>
            </a:r>
            <a:endParaRPr lang="en-IN" dirty="0"/>
          </a:p>
        </p:txBody>
      </p:sp>
    </p:spTree>
    <p:extLst>
      <p:ext uri="{BB962C8B-B14F-4D97-AF65-F5344CB8AC3E}">
        <p14:creationId xmlns:p14="http://schemas.microsoft.com/office/powerpoint/2010/main" val="281770965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70</TotalTime>
  <Words>2072</Words>
  <Application>Microsoft Office PowerPoint</Application>
  <PresentationFormat>Widescreen</PresentationFormat>
  <Paragraphs>223</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-apple-system</vt:lpstr>
      <vt:lpstr>arial</vt:lpstr>
      <vt:lpstr>arial</vt:lpstr>
      <vt:lpstr>Gill Sans MT</vt:lpstr>
      <vt:lpstr>inherit</vt:lpstr>
      <vt:lpstr>PT Serif</vt:lpstr>
      <vt:lpstr>Gallery</vt:lpstr>
      <vt:lpstr>Effect of temperature in fermi level</vt:lpstr>
      <vt:lpstr>PowerPoint Presentation</vt:lpstr>
      <vt:lpstr>                         Band energy</vt:lpstr>
      <vt:lpstr>Fermi level of intrinsic semiconductor</vt:lpstr>
      <vt:lpstr>                      Fermi energy  </vt:lpstr>
      <vt:lpstr>Fermi level of semiconductors</vt:lpstr>
      <vt:lpstr>                           Fermi level</vt:lpstr>
      <vt:lpstr>Temperature increases fermi level shifts</vt:lpstr>
      <vt:lpstr>           Fermi level and its changes</vt:lpstr>
      <vt:lpstr>Fermi level changes with temperature</vt:lpstr>
      <vt:lpstr>                         Fermi energy</vt:lpstr>
      <vt:lpstr>Fermi level</vt:lpstr>
      <vt:lpstr>PowerPoint Presentation</vt:lpstr>
      <vt:lpstr>PowerPoint Presentation</vt:lpstr>
      <vt:lpstr>Energy spectrum</vt:lpstr>
      <vt:lpstr>Silicon &amp; germanium</vt:lpstr>
      <vt:lpstr>Tauc plot </vt:lpstr>
      <vt:lpstr>                       Fermi pressure</vt:lpstr>
      <vt:lpstr>Why do electrons move faster than holes?</vt:lpstr>
      <vt:lpstr>                             Tunnel diode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Semiconductor objective type questions and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temperature in fermi level</dc:title>
  <dc:creator>amirthanbarasi69@gmail.com</dc:creator>
  <cp:lastModifiedBy>amirthanbarasi69@gmail.com</cp:lastModifiedBy>
  <cp:revision>2</cp:revision>
  <dcterms:created xsi:type="dcterms:W3CDTF">2020-10-20T14:45:25Z</dcterms:created>
  <dcterms:modified xsi:type="dcterms:W3CDTF">2020-10-21T12:23:36Z</dcterms:modified>
</cp:coreProperties>
</file>